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9144000" cy="5143500" type="screen16x9"/>
  <p:notesSz cx="6858000" cy="9144000"/>
  <p:embeddedFontLst>
    <p:embeddedFont>
      <p:font typeface="Lato" panose="020F0502020204030203" pitchFamily="34" charset="0"/>
      <p:regular r:id="rId30"/>
      <p:bold r:id="rId31"/>
      <p:italic r:id="rId32"/>
      <p:boldItalic r:id="rId33"/>
    </p:embeddedFont>
    <p:embeddedFont>
      <p:font typeface="Raleway" pitchFamily="2" charset="77"/>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07"/>
    <p:restoredTop sz="94626"/>
  </p:normalViewPr>
  <p:slideViewPr>
    <p:cSldViewPr snapToGrid="0">
      <p:cViewPr varScale="1">
        <p:scale>
          <a:sx n="161" d="100"/>
          <a:sy n="161" d="100"/>
        </p:scale>
        <p:origin x="464"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22c03e2837_0_2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22c03e2837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22c03e2837_0_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22c03e2837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122c03e2837_0_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122c03e2837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2c03e2837_0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2c03e2837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22c03e2837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22c03e2837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22c03e2837_0_2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22c03e2837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22c03e2837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22c03e2837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22c03e2837_0_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22c03e2837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22c03e2837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22c03e2837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22c03e2837_0_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22c03e2837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22c03e2837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2c03e2837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122c03e2837_0_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122c03e2837_0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22c03e2837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22c03e2837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22c03e2837_0_3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22c03e2837_0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22c03e2837_0_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22c03e2837_0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22c03e2837_0_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22c03e2837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22c03e2837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22c03e2837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122c03e2837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122c03e2837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22c03e2837_0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22c03e2837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22c03e2837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22c03e2837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22c03e2837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22c03e2837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122c03e2837_0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122c03e2837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22c03e2837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22c03e2837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22c03e2837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22c03e283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22c03e2837_0_1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22c03e2837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22c03e2837_0_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22c03e2837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14.pn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en.wikipedia.org/wiki/Image_derivative"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hyperlink" Target="https://trekhleb.dev/blog/2021/content-aware-image-resizing-in-javascript/" TargetMode="External"/><Relationship Id="rId4" Type="http://schemas.openxmlformats.org/officeDocument/2006/relationships/hyperlink" Target="https://www.youtube.com/watch?v=6NcIJXTlugc&amp;ab_channel=r3dux"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125000"/>
            <a:ext cx="7688100" cy="1705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Image Compression Using Seam Carving</a:t>
            </a:r>
            <a:endParaRPr dirty="0"/>
          </a:p>
        </p:txBody>
      </p:sp>
      <p:sp>
        <p:nvSpPr>
          <p:cNvPr id="87" name="Google Shape;87;p13"/>
          <p:cNvSpPr txBox="1">
            <a:spLocks noGrp="1"/>
          </p:cNvSpPr>
          <p:nvPr>
            <p:ph type="subTitle" idx="1"/>
          </p:nvPr>
        </p:nvSpPr>
        <p:spPr>
          <a:xfrm>
            <a:off x="729450" y="2830325"/>
            <a:ext cx="7688100" cy="23130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SzPts val="852"/>
              <a:buNone/>
            </a:pPr>
            <a:r>
              <a:rPr lang="en" sz="1740">
                <a:solidFill>
                  <a:schemeClr val="dk2"/>
                </a:solidFill>
              </a:rPr>
              <a:t>Presented By:</a:t>
            </a:r>
            <a:endParaRPr sz="1740">
              <a:solidFill>
                <a:schemeClr val="dk2"/>
              </a:solidFill>
            </a:endParaRPr>
          </a:p>
          <a:p>
            <a:pPr marL="0" lvl="0" indent="0" algn="r" rtl="0">
              <a:lnSpc>
                <a:spcPct val="115000"/>
              </a:lnSpc>
              <a:spcBef>
                <a:spcPts val="0"/>
              </a:spcBef>
              <a:spcAft>
                <a:spcPts val="0"/>
              </a:spcAft>
              <a:buSzPts val="852"/>
              <a:buNone/>
            </a:pPr>
            <a:r>
              <a:rPr lang="en" sz="1740">
                <a:solidFill>
                  <a:schemeClr val="dk2"/>
                </a:solidFill>
              </a:rPr>
              <a:t>Shreejit Bhattarai</a:t>
            </a:r>
            <a:endParaRPr sz="1740">
              <a:solidFill>
                <a:schemeClr val="dk2"/>
              </a:solidFill>
            </a:endParaRPr>
          </a:p>
          <a:p>
            <a:pPr marL="0" lvl="0" indent="0" algn="r" rtl="0">
              <a:lnSpc>
                <a:spcPct val="115000"/>
              </a:lnSpc>
              <a:spcBef>
                <a:spcPts val="0"/>
              </a:spcBef>
              <a:spcAft>
                <a:spcPts val="0"/>
              </a:spcAft>
              <a:buSzPts val="852"/>
              <a:buNone/>
            </a:pPr>
            <a:r>
              <a:rPr lang="en" sz="1740">
                <a:solidFill>
                  <a:schemeClr val="dk2"/>
                </a:solidFill>
              </a:rPr>
              <a:t>w10122321</a:t>
            </a:r>
            <a:endParaRPr sz="1740">
              <a:solidFill>
                <a:schemeClr val="dk2"/>
              </a:solidFill>
            </a:endParaRPr>
          </a:p>
          <a:p>
            <a:pPr marL="0" lvl="0" indent="0" algn="r" rtl="0">
              <a:lnSpc>
                <a:spcPct val="115000"/>
              </a:lnSpc>
              <a:spcBef>
                <a:spcPts val="0"/>
              </a:spcBef>
              <a:spcAft>
                <a:spcPts val="0"/>
              </a:spcAft>
              <a:buSzPts val="852"/>
              <a:buNone/>
            </a:pPr>
            <a:endParaRPr sz="1740">
              <a:solidFill>
                <a:schemeClr val="dk2"/>
              </a:solidFill>
            </a:endParaRPr>
          </a:p>
          <a:p>
            <a:pPr marL="0" lvl="0" indent="0" algn="r" rtl="0">
              <a:lnSpc>
                <a:spcPct val="115000"/>
              </a:lnSpc>
              <a:spcBef>
                <a:spcPts val="0"/>
              </a:spcBef>
              <a:spcAft>
                <a:spcPts val="0"/>
              </a:spcAft>
              <a:buSzPts val="852"/>
              <a:buNone/>
            </a:pPr>
            <a:endParaRPr sz="1740">
              <a:solidFill>
                <a:schemeClr val="dk2"/>
              </a:solidFill>
            </a:endParaRPr>
          </a:p>
          <a:p>
            <a:pPr marL="0" lvl="0" indent="0" algn="r" rtl="0">
              <a:lnSpc>
                <a:spcPct val="115000"/>
              </a:lnSpc>
              <a:spcBef>
                <a:spcPts val="0"/>
              </a:spcBef>
              <a:spcAft>
                <a:spcPts val="0"/>
              </a:spcAft>
              <a:buSzPts val="852"/>
              <a:buNone/>
            </a:pPr>
            <a:r>
              <a:rPr lang="en" sz="1740">
                <a:solidFill>
                  <a:schemeClr val="dk2"/>
                </a:solidFill>
              </a:rPr>
              <a:t>Dr. Bikramjit Banerjee</a:t>
            </a:r>
            <a:endParaRPr sz="1740">
              <a:solidFill>
                <a:schemeClr val="dk2"/>
              </a:solidFill>
            </a:endParaRPr>
          </a:p>
          <a:p>
            <a:pPr marL="0" lvl="0" indent="0" algn="r" rtl="0">
              <a:lnSpc>
                <a:spcPct val="115000"/>
              </a:lnSpc>
              <a:spcBef>
                <a:spcPts val="0"/>
              </a:spcBef>
              <a:spcAft>
                <a:spcPts val="0"/>
              </a:spcAft>
              <a:buSzPts val="852"/>
              <a:buNone/>
            </a:pPr>
            <a:r>
              <a:rPr lang="en" sz="1740">
                <a:solidFill>
                  <a:schemeClr val="dk2"/>
                </a:solidFill>
              </a:rPr>
              <a:t>CSC 638 Advanced Computer Algorithms</a:t>
            </a:r>
            <a:endParaRPr sz="1740">
              <a:solidFill>
                <a:schemeClr val="dk2"/>
              </a:solidFill>
            </a:endParaRPr>
          </a:p>
          <a:p>
            <a:pPr marL="0" lvl="0" indent="0" algn="r" rtl="0">
              <a:lnSpc>
                <a:spcPct val="80000"/>
              </a:lnSpc>
              <a:spcBef>
                <a:spcPts val="0"/>
              </a:spcBef>
              <a:spcAft>
                <a:spcPts val="0"/>
              </a:spcAft>
              <a:buSzPts val="852"/>
              <a:buNone/>
            </a:pPr>
            <a:endParaRPr sz="1740"/>
          </a:p>
          <a:p>
            <a:pPr marL="0" lvl="0" indent="0" algn="l" rtl="0">
              <a:lnSpc>
                <a:spcPct val="80000"/>
              </a:lnSpc>
              <a:spcBef>
                <a:spcPts val="0"/>
              </a:spcBef>
              <a:spcAft>
                <a:spcPts val="0"/>
              </a:spcAft>
              <a:buSzPts val="852"/>
              <a:buNone/>
            </a:pPr>
            <a:endParaRPr sz="1240"/>
          </a:p>
        </p:txBody>
      </p:sp>
      <p:sp>
        <p:nvSpPr>
          <p:cNvPr id="2" name="TextBox 1">
            <a:extLst>
              <a:ext uri="{FF2B5EF4-FFF2-40B4-BE49-F238E27FC236}">
                <a16:creationId xmlns:a16="http://schemas.microsoft.com/office/drawing/2014/main" id="{37B98682-79C7-7597-420B-3B9146963E0D}"/>
              </a:ext>
            </a:extLst>
          </p:cNvPr>
          <p:cNvSpPr txBox="1"/>
          <p:nvPr/>
        </p:nvSpPr>
        <p:spPr>
          <a:xfrm>
            <a:off x="826936" y="659958"/>
            <a:ext cx="184731" cy="307777"/>
          </a:xfrm>
          <a:prstGeom prst="rect">
            <a:avLst/>
          </a:prstGeom>
          <a:noFill/>
        </p:spPr>
        <p:txBody>
          <a:bodyPr wrap="none" rtlCol="0">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2"/>
          <p:cNvSpPr txBox="1">
            <a:spLocks noGrp="1"/>
          </p:cNvSpPr>
          <p:nvPr>
            <p:ph type="title"/>
          </p:nvPr>
        </p:nvSpPr>
        <p:spPr>
          <a:xfrm>
            <a:off x="727650" y="5173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Step 1</a:t>
            </a:r>
            <a:endParaRPr/>
          </a:p>
        </p:txBody>
      </p:sp>
      <p:sp>
        <p:nvSpPr>
          <p:cNvPr id="143" name="Google Shape;143;p22"/>
          <p:cNvSpPr txBox="1">
            <a:spLocks noGrp="1"/>
          </p:cNvSpPr>
          <p:nvPr>
            <p:ph type="body" idx="1"/>
          </p:nvPr>
        </p:nvSpPr>
        <p:spPr>
          <a:xfrm>
            <a:off x="727650" y="1157175"/>
            <a:ext cx="8031600" cy="3986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700">
                <a:solidFill>
                  <a:schemeClr val="dk2"/>
                </a:solidFill>
              </a:rPr>
              <a:t>Step 1:  Assigning energy to every pixel of the image.</a:t>
            </a:r>
            <a:endParaRPr sz="1700">
              <a:solidFill>
                <a:schemeClr val="dk2"/>
              </a:solidFill>
            </a:endParaRPr>
          </a:p>
          <a:p>
            <a:pPr marL="0" lvl="0" indent="0" algn="just" rtl="0">
              <a:lnSpc>
                <a:spcPct val="100000"/>
              </a:lnSpc>
              <a:spcBef>
                <a:spcPts val="1200"/>
              </a:spcBef>
              <a:spcAft>
                <a:spcPts val="0"/>
              </a:spcAft>
              <a:buNone/>
            </a:pPr>
            <a:endParaRPr sz="1700">
              <a:solidFill>
                <a:schemeClr val="dk2"/>
              </a:solidFill>
            </a:endParaRPr>
          </a:p>
        </p:txBody>
      </p:sp>
      <p:pic>
        <p:nvPicPr>
          <p:cNvPr id="144" name="Google Shape;144;p22"/>
          <p:cNvPicPr preferRelativeResize="0"/>
          <p:nvPr/>
        </p:nvPicPr>
        <p:blipFill>
          <a:blip r:embed="rId3">
            <a:alphaModFix/>
          </a:blip>
          <a:stretch>
            <a:fillRect/>
          </a:stretch>
        </p:blipFill>
        <p:spPr>
          <a:xfrm>
            <a:off x="1307025" y="1607925"/>
            <a:ext cx="6676224" cy="26219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3"/>
          <p:cNvSpPr txBox="1">
            <a:spLocks noGrp="1"/>
          </p:cNvSpPr>
          <p:nvPr>
            <p:ph type="title"/>
          </p:nvPr>
        </p:nvSpPr>
        <p:spPr>
          <a:xfrm>
            <a:off x="727650" y="5173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Step 1</a:t>
            </a:r>
            <a:endParaRPr/>
          </a:p>
        </p:txBody>
      </p:sp>
      <p:sp>
        <p:nvSpPr>
          <p:cNvPr id="150" name="Google Shape;150;p23"/>
          <p:cNvSpPr txBox="1">
            <a:spLocks noGrp="1"/>
          </p:cNvSpPr>
          <p:nvPr>
            <p:ph type="body" idx="1"/>
          </p:nvPr>
        </p:nvSpPr>
        <p:spPr>
          <a:xfrm>
            <a:off x="727650" y="1157175"/>
            <a:ext cx="8031600" cy="3986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700">
                <a:solidFill>
                  <a:schemeClr val="dk2"/>
                </a:solidFill>
              </a:rPr>
              <a:t>Code Snippet to calculate energy map:</a:t>
            </a:r>
            <a:endParaRPr sz="1700">
              <a:solidFill>
                <a:schemeClr val="dk2"/>
              </a:solidFill>
            </a:endParaRPr>
          </a:p>
          <a:p>
            <a:pPr marL="0" lvl="0" indent="0" algn="just" rtl="0">
              <a:lnSpc>
                <a:spcPct val="100000"/>
              </a:lnSpc>
              <a:spcBef>
                <a:spcPts val="1200"/>
              </a:spcBef>
              <a:spcAft>
                <a:spcPts val="0"/>
              </a:spcAft>
              <a:buNone/>
            </a:pPr>
            <a:endParaRPr sz="1700">
              <a:solidFill>
                <a:schemeClr val="dk2"/>
              </a:solidFill>
            </a:endParaRPr>
          </a:p>
        </p:txBody>
      </p:sp>
      <p:pic>
        <p:nvPicPr>
          <p:cNvPr id="151" name="Google Shape;151;p23"/>
          <p:cNvPicPr preferRelativeResize="0"/>
          <p:nvPr/>
        </p:nvPicPr>
        <p:blipFill>
          <a:blip r:embed="rId3">
            <a:alphaModFix/>
          </a:blip>
          <a:stretch>
            <a:fillRect/>
          </a:stretch>
        </p:blipFill>
        <p:spPr>
          <a:xfrm>
            <a:off x="846300" y="1589125"/>
            <a:ext cx="7688699" cy="3295451"/>
          </a:xfrm>
          <a:prstGeom prst="rect">
            <a:avLst/>
          </a:prstGeom>
          <a:noFill/>
          <a:ln>
            <a:noFill/>
          </a:ln>
        </p:spPr>
      </p:pic>
      <p:cxnSp>
        <p:nvCxnSpPr>
          <p:cNvPr id="152" name="Google Shape;152;p23"/>
          <p:cNvCxnSpPr/>
          <p:nvPr/>
        </p:nvCxnSpPr>
        <p:spPr>
          <a:xfrm flipH="1">
            <a:off x="3225275" y="1156575"/>
            <a:ext cx="2134500" cy="1890000"/>
          </a:xfrm>
          <a:prstGeom prst="straightConnector1">
            <a:avLst/>
          </a:prstGeom>
          <a:noFill/>
          <a:ln w="9525" cap="flat" cmpd="sng">
            <a:solidFill>
              <a:srgbClr val="0000FF"/>
            </a:solidFill>
            <a:prstDash val="solid"/>
            <a:round/>
            <a:headEnd type="none" w="med" len="med"/>
            <a:tailEnd type="triangle" w="med" len="med"/>
          </a:ln>
        </p:spPr>
      </p:cxnSp>
      <p:cxnSp>
        <p:nvCxnSpPr>
          <p:cNvPr id="153" name="Google Shape;153;p23"/>
          <p:cNvCxnSpPr/>
          <p:nvPr/>
        </p:nvCxnSpPr>
        <p:spPr>
          <a:xfrm flipH="1">
            <a:off x="3121975" y="1165975"/>
            <a:ext cx="2228400" cy="1090800"/>
          </a:xfrm>
          <a:prstGeom prst="straightConnector1">
            <a:avLst/>
          </a:prstGeom>
          <a:noFill/>
          <a:ln w="9525" cap="flat" cmpd="sng">
            <a:solidFill>
              <a:srgbClr val="0000FF"/>
            </a:solidFill>
            <a:prstDash val="solid"/>
            <a:round/>
            <a:headEnd type="none" w="med" len="med"/>
            <a:tailEnd type="triangle" w="med" len="med"/>
          </a:ln>
        </p:spPr>
      </p:cxnSp>
      <p:sp>
        <p:nvSpPr>
          <p:cNvPr id="154" name="Google Shape;154;p23"/>
          <p:cNvSpPr txBox="1"/>
          <p:nvPr/>
        </p:nvSpPr>
        <p:spPr>
          <a:xfrm>
            <a:off x="5444400" y="902700"/>
            <a:ext cx="2087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Sober Filter to compute derivation</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4"/>
          <p:cNvSpPr txBox="1">
            <a:spLocks noGrp="1"/>
          </p:cNvSpPr>
          <p:nvPr>
            <p:ph type="title"/>
          </p:nvPr>
        </p:nvSpPr>
        <p:spPr>
          <a:xfrm>
            <a:off x="727650" y="4798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Visualizing the Energy Map</a:t>
            </a:r>
            <a:endParaRPr/>
          </a:p>
        </p:txBody>
      </p:sp>
      <p:sp>
        <p:nvSpPr>
          <p:cNvPr id="160" name="Google Shape;160;p24"/>
          <p:cNvSpPr txBox="1">
            <a:spLocks noGrp="1"/>
          </p:cNvSpPr>
          <p:nvPr>
            <p:ph type="body" idx="1"/>
          </p:nvPr>
        </p:nvSpPr>
        <p:spPr>
          <a:xfrm>
            <a:off x="6536200" y="4391325"/>
            <a:ext cx="1954800" cy="5748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2"/>
                </a:solidFill>
              </a:rPr>
              <a:t>Figure: Original Image</a:t>
            </a:r>
            <a:endParaRPr>
              <a:solidFill>
                <a:schemeClr val="dk2"/>
              </a:solidFill>
            </a:endParaRPr>
          </a:p>
        </p:txBody>
      </p:sp>
      <p:pic>
        <p:nvPicPr>
          <p:cNvPr id="161" name="Google Shape;161;p24"/>
          <p:cNvPicPr preferRelativeResize="0"/>
          <p:nvPr/>
        </p:nvPicPr>
        <p:blipFill>
          <a:blip r:embed="rId3">
            <a:alphaModFix/>
          </a:blip>
          <a:stretch>
            <a:fillRect/>
          </a:stretch>
        </p:blipFill>
        <p:spPr>
          <a:xfrm>
            <a:off x="821200" y="1109100"/>
            <a:ext cx="5715000" cy="381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5"/>
          <p:cNvSpPr txBox="1">
            <a:spLocks noGrp="1"/>
          </p:cNvSpPr>
          <p:nvPr>
            <p:ph type="title"/>
          </p:nvPr>
        </p:nvSpPr>
        <p:spPr>
          <a:xfrm>
            <a:off x="727650" y="4798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Visualizing the Energy Map</a:t>
            </a:r>
            <a:endParaRPr/>
          </a:p>
        </p:txBody>
      </p:sp>
      <p:sp>
        <p:nvSpPr>
          <p:cNvPr id="167" name="Google Shape;167;p25"/>
          <p:cNvSpPr txBox="1">
            <a:spLocks noGrp="1"/>
          </p:cNvSpPr>
          <p:nvPr>
            <p:ph type="body" idx="1"/>
          </p:nvPr>
        </p:nvSpPr>
        <p:spPr>
          <a:xfrm>
            <a:off x="6464275" y="4148275"/>
            <a:ext cx="2679600" cy="6768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1200"/>
              </a:spcAft>
              <a:buSzPts val="688"/>
              <a:buNone/>
            </a:pPr>
            <a:r>
              <a:rPr lang="en" sz="1312">
                <a:solidFill>
                  <a:schemeClr val="dk2"/>
                </a:solidFill>
              </a:rPr>
              <a:t>Figure: Visualization of Energy Map</a:t>
            </a:r>
            <a:endParaRPr sz="1312">
              <a:solidFill>
                <a:schemeClr val="dk2"/>
              </a:solidFill>
            </a:endParaRPr>
          </a:p>
        </p:txBody>
      </p:sp>
      <p:pic>
        <p:nvPicPr>
          <p:cNvPr id="168" name="Google Shape;168;p25"/>
          <p:cNvPicPr preferRelativeResize="0"/>
          <p:nvPr/>
        </p:nvPicPr>
        <p:blipFill>
          <a:blip r:embed="rId3">
            <a:alphaModFix/>
          </a:blip>
          <a:stretch>
            <a:fillRect/>
          </a:stretch>
        </p:blipFill>
        <p:spPr>
          <a:xfrm>
            <a:off x="820000" y="1015075"/>
            <a:ext cx="5644275" cy="3810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6"/>
          <p:cNvSpPr txBox="1">
            <a:spLocks noGrp="1"/>
          </p:cNvSpPr>
          <p:nvPr>
            <p:ph type="title"/>
          </p:nvPr>
        </p:nvSpPr>
        <p:spPr>
          <a:xfrm>
            <a:off x="727650" y="5173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Step 2</a:t>
            </a:r>
            <a:endParaRPr/>
          </a:p>
        </p:txBody>
      </p:sp>
      <p:sp>
        <p:nvSpPr>
          <p:cNvPr id="174" name="Google Shape;174;p26"/>
          <p:cNvSpPr txBox="1">
            <a:spLocks noGrp="1"/>
          </p:cNvSpPr>
          <p:nvPr>
            <p:ph type="body" idx="1"/>
          </p:nvPr>
        </p:nvSpPr>
        <p:spPr>
          <a:xfrm>
            <a:off x="727650" y="1309650"/>
            <a:ext cx="7688700" cy="3624600"/>
          </a:xfrm>
          <a:prstGeom prst="rect">
            <a:avLst/>
          </a:prstGeom>
        </p:spPr>
        <p:txBody>
          <a:bodyPr spcFirstLastPara="1" wrap="square" lIns="91425" tIns="91425" rIns="91425" bIns="91425" anchor="t" anchorCtr="0">
            <a:normAutofit lnSpcReduction="10000"/>
          </a:bodyPr>
          <a:lstStyle/>
          <a:p>
            <a:pPr marL="0" lvl="0" indent="0" algn="just" rtl="0">
              <a:lnSpc>
                <a:spcPct val="100000"/>
              </a:lnSpc>
              <a:spcBef>
                <a:spcPts val="0"/>
              </a:spcBef>
              <a:spcAft>
                <a:spcPts val="0"/>
              </a:spcAft>
              <a:buNone/>
            </a:pPr>
            <a:r>
              <a:rPr lang="en" sz="1700">
                <a:solidFill>
                  <a:schemeClr val="dk2"/>
                </a:solidFill>
              </a:rPr>
              <a:t>Step 2: Finding the seam with the lowest importance or minimum energy</a:t>
            </a:r>
            <a:endParaRPr sz="1700">
              <a:solidFill>
                <a:schemeClr val="dk2"/>
              </a:solidFill>
            </a:endParaRPr>
          </a:p>
          <a:p>
            <a:pPr marL="0" lvl="0" indent="0" algn="just" rtl="0">
              <a:lnSpc>
                <a:spcPct val="100000"/>
              </a:lnSpc>
              <a:spcBef>
                <a:spcPts val="0"/>
              </a:spcBef>
              <a:spcAft>
                <a:spcPts val="0"/>
              </a:spcAft>
              <a:buNone/>
            </a:pPr>
            <a:endParaRPr sz="1700">
              <a:solidFill>
                <a:schemeClr val="dk2"/>
              </a:solidFill>
            </a:endParaRPr>
          </a:p>
          <a:p>
            <a:pPr marL="0" lvl="0" indent="0" algn="just" rtl="0">
              <a:lnSpc>
                <a:spcPct val="100000"/>
              </a:lnSpc>
              <a:spcBef>
                <a:spcPts val="0"/>
              </a:spcBef>
              <a:spcAft>
                <a:spcPts val="0"/>
              </a:spcAft>
              <a:buNone/>
            </a:pPr>
            <a:endParaRPr sz="1700">
              <a:solidFill>
                <a:schemeClr val="dk2"/>
              </a:solidFill>
            </a:endParaRPr>
          </a:p>
          <a:p>
            <a:pPr marL="0" lvl="0" indent="0" algn="just" rtl="0">
              <a:spcBef>
                <a:spcPts val="0"/>
              </a:spcBef>
              <a:spcAft>
                <a:spcPts val="0"/>
              </a:spcAft>
              <a:buNone/>
            </a:pPr>
            <a:r>
              <a:rPr lang="en" sz="1700">
                <a:solidFill>
                  <a:schemeClr val="dk2"/>
                </a:solidFill>
              </a:rPr>
              <a:t>Since seam is a sequence of pixels, and are exactly one per row. </a:t>
            </a:r>
            <a:endParaRPr sz="1700">
              <a:solidFill>
                <a:schemeClr val="dk2"/>
              </a:solidFill>
            </a:endParaRPr>
          </a:p>
          <a:p>
            <a:pPr marL="0" lvl="0" indent="0" algn="just" rtl="0">
              <a:spcBef>
                <a:spcPts val="1200"/>
              </a:spcBef>
              <a:spcAft>
                <a:spcPts val="0"/>
              </a:spcAft>
              <a:buNone/>
            </a:pPr>
            <a:endParaRPr sz="1700">
              <a:solidFill>
                <a:schemeClr val="dk2"/>
              </a:solidFill>
            </a:endParaRPr>
          </a:p>
          <a:p>
            <a:pPr marL="0" lvl="0" indent="0" algn="just" rtl="0">
              <a:spcBef>
                <a:spcPts val="1200"/>
              </a:spcBef>
              <a:spcAft>
                <a:spcPts val="0"/>
              </a:spcAft>
              <a:buNone/>
            </a:pPr>
            <a:r>
              <a:rPr lang="en" sz="1700">
                <a:solidFill>
                  <a:schemeClr val="dk2"/>
                </a:solidFill>
              </a:rPr>
              <a:t>Constraint: Between two consecutive rows, the 𝑥 coordinate can only vary by at most one. This keeps the seam connected.</a:t>
            </a:r>
            <a:endParaRPr sz="1700">
              <a:solidFill>
                <a:schemeClr val="dk2"/>
              </a:solidFill>
            </a:endParaRPr>
          </a:p>
          <a:p>
            <a:pPr marL="0" lvl="0" indent="0" algn="just" rtl="0">
              <a:spcBef>
                <a:spcPts val="1200"/>
              </a:spcBef>
              <a:spcAft>
                <a:spcPts val="0"/>
              </a:spcAft>
              <a:buNone/>
            </a:pPr>
            <a:endParaRPr sz="1700">
              <a:solidFill>
                <a:schemeClr val="dk2"/>
              </a:solidFill>
            </a:endParaRPr>
          </a:p>
          <a:p>
            <a:pPr marL="0" lvl="0" indent="0" algn="just" rtl="0">
              <a:spcBef>
                <a:spcPts val="1200"/>
              </a:spcBef>
              <a:spcAft>
                <a:spcPts val="1200"/>
              </a:spcAft>
              <a:buNone/>
            </a:pPr>
            <a:r>
              <a:rPr lang="en" sz="1700">
                <a:solidFill>
                  <a:schemeClr val="dk2"/>
                </a:solidFill>
              </a:rPr>
              <a:t>The lowest-energy seam is the one whose total energy across all the pixels in the seam is minimized.</a:t>
            </a:r>
            <a:endParaRPr sz="1600">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title"/>
          </p:nvPr>
        </p:nvSpPr>
        <p:spPr>
          <a:xfrm>
            <a:off x="727650" y="5173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Step 2</a:t>
            </a:r>
            <a:endParaRPr/>
          </a:p>
        </p:txBody>
      </p:sp>
      <p:sp>
        <p:nvSpPr>
          <p:cNvPr id="180" name="Google Shape;180;p27"/>
          <p:cNvSpPr txBox="1">
            <a:spLocks noGrp="1"/>
          </p:cNvSpPr>
          <p:nvPr>
            <p:ph type="body" idx="1"/>
          </p:nvPr>
        </p:nvSpPr>
        <p:spPr>
          <a:xfrm>
            <a:off x="727650" y="1309650"/>
            <a:ext cx="7688700" cy="3307200"/>
          </a:xfrm>
          <a:prstGeom prst="rect">
            <a:avLst/>
          </a:prstGeom>
        </p:spPr>
        <p:txBody>
          <a:bodyPr spcFirstLastPara="1" wrap="square" lIns="91425" tIns="91425" rIns="91425" bIns="91425" anchor="t" anchorCtr="0">
            <a:normAutofit/>
          </a:bodyPr>
          <a:lstStyle/>
          <a:p>
            <a:pPr marL="0" lvl="0" indent="0" algn="just" rtl="0">
              <a:lnSpc>
                <a:spcPct val="100000"/>
              </a:lnSpc>
              <a:spcBef>
                <a:spcPts val="0"/>
              </a:spcBef>
              <a:spcAft>
                <a:spcPts val="0"/>
              </a:spcAft>
              <a:buNone/>
            </a:pPr>
            <a:r>
              <a:rPr lang="en" sz="1700">
                <a:solidFill>
                  <a:schemeClr val="dk2"/>
                </a:solidFill>
              </a:rPr>
              <a:t>Step 2: Find the seam with the lowest importance or minimum cost.</a:t>
            </a:r>
            <a:endParaRPr sz="1700">
              <a:solidFill>
                <a:schemeClr val="dk2"/>
              </a:solidFill>
            </a:endParaRPr>
          </a:p>
          <a:p>
            <a:pPr marL="0" lvl="0" indent="0" algn="just" rtl="0">
              <a:lnSpc>
                <a:spcPct val="100000"/>
              </a:lnSpc>
              <a:spcBef>
                <a:spcPts val="0"/>
              </a:spcBef>
              <a:spcAft>
                <a:spcPts val="0"/>
              </a:spcAft>
              <a:buNone/>
            </a:pPr>
            <a:endParaRPr sz="1700">
              <a:solidFill>
                <a:schemeClr val="dk2"/>
              </a:solidFill>
            </a:endParaRPr>
          </a:p>
          <a:p>
            <a:pPr marL="0" lvl="0" indent="0" algn="just" rtl="0">
              <a:spcBef>
                <a:spcPts val="0"/>
              </a:spcBef>
              <a:spcAft>
                <a:spcPts val="0"/>
              </a:spcAft>
              <a:buNone/>
            </a:pPr>
            <a:r>
              <a:rPr lang="en" sz="1700">
                <a:solidFill>
                  <a:schemeClr val="dk2"/>
                </a:solidFill>
              </a:rPr>
              <a:t>Options for finding the seams:</a:t>
            </a:r>
            <a:endParaRPr sz="1700">
              <a:solidFill>
                <a:schemeClr val="dk2"/>
              </a:solidFill>
            </a:endParaRPr>
          </a:p>
          <a:p>
            <a:pPr marL="457200" lvl="0" indent="-330200" algn="just" rtl="0">
              <a:spcBef>
                <a:spcPts val="1200"/>
              </a:spcBef>
              <a:spcAft>
                <a:spcPts val="0"/>
              </a:spcAft>
              <a:buClr>
                <a:schemeClr val="dk2"/>
              </a:buClr>
              <a:buSzPts val="1600"/>
              <a:buAutoNum type="arabicPeriod"/>
            </a:pPr>
            <a:r>
              <a:rPr lang="en" sz="1600">
                <a:solidFill>
                  <a:schemeClr val="dk2"/>
                </a:solidFill>
              </a:rPr>
              <a:t>Brute Force Approach</a:t>
            </a:r>
            <a:endParaRPr sz="1600">
              <a:solidFill>
                <a:schemeClr val="dk2"/>
              </a:solidFill>
            </a:endParaRPr>
          </a:p>
          <a:p>
            <a:pPr marL="457200" lvl="0" indent="0" algn="just" rtl="0">
              <a:spcBef>
                <a:spcPts val="1200"/>
              </a:spcBef>
              <a:spcAft>
                <a:spcPts val="0"/>
              </a:spcAft>
              <a:buNone/>
            </a:pPr>
            <a:endParaRPr sz="1600">
              <a:solidFill>
                <a:schemeClr val="dk2"/>
              </a:solidFill>
            </a:endParaRPr>
          </a:p>
          <a:p>
            <a:pPr marL="457200" lvl="0" indent="-330200" algn="just" rtl="0">
              <a:spcBef>
                <a:spcPts val="1200"/>
              </a:spcBef>
              <a:spcAft>
                <a:spcPts val="0"/>
              </a:spcAft>
              <a:buClr>
                <a:schemeClr val="dk2"/>
              </a:buClr>
              <a:buSzPts val="1600"/>
              <a:buAutoNum type="arabicPeriod"/>
            </a:pPr>
            <a:r>
              <a:rPr lang="en" sz="1600">
                <a:solidFill>
                  <a:schemeClr val="dk2"/>
                </a:solidFill>
              </a:rPr>
              <a:t>Greedy Approach</a:t>
            </a:r>
            <a:endParaRPr sz="1600">
              <a:solidFill>
                <a:schemeClr val="dk2"/>
              </a:solidFill>
            </a:endParaRPr>
          </a:p>
          <a:p>
            <a:pPr marL="0" lvl="0" indent="0" algn="just" rtl="0">
              <a:spcBef>
                <a:spcPts val="1200"/>
              </a:spcBef>
              <a:spcAft>
                <a:spcPts val="0"/>
              </a:spcAft>
              <a:buNone/>
            </a:pPr>
            <a:endParaRPr sz="1600">
              <a:solidFill>
                <a:schemeClr val="dk2"/>
              </a:solidFill>
            </a:endParaRPr>
          </a:p>
          <a:p>
            <a:pPr marL="457200" lvl="0" indent="-330200" algn="just" rtl="0">
              <a:spcBef>
                <a:spcPts val="1200"/>
              </a:spcBef>
              <a:spcAft>
                <a:spcPts val="0"/>
              </a:spcAft>
              <a:buClr>
                <a:schemeClr val="dk2"/>
              </a:buClr>
              <a:buSzPts val="1600"/>
              <a:buAutoNum type="arabicPeriod"/>
            </a:pPr>
            <a:r>
              <a:rPr lang="en" sz="1600">
                <a:solidFill>
                  <a:schemeClr val="dk2"/>
                </a:solidFill>
              </a:rPr>
              <a:t>Dynamic Programming Approach</a:t>
            </a:r>
            <a:endParaRPr sz="1600">
              <a:solidFill>
                <a:schemeClr val="dk2"/>
              </a:solidFill>
            </a:endParaRPr>
          </a:p>
        </p:txBody>
      </p:sp>
      <p:pic>
        <p:nvPicPr>
          <p:cNvPr id="181" name="Google Shape;181;p27"/>
          <p:cNvPicPr preferRelativeResize="0"/>
          <p:nvPr/>
        </p:nvPicPr>
        <p:blipFill>
          <a:blip r:embed="rId3">
            <a:alphaModFix/>
          </a:blip>
          <a:stretch>
            <a:fillRect/>
          </a:stretch>
        </p:blipFill>
        <p:spPr>
          <a:xfrm>
            <a:off x="5405825" y="1692550"/>
            <a:ext cx="3484600" cy="3046600"/>
          </a:xfrm>
          <a:prstGeom prst="rect">
            <a:avLst/>
          </a:prstGeom>
          <a:noFill/>
          <a:ln>
            <a:noFill/>
          </a:ln>
        </p:spPr>
      </p:pic>
      <p:sp>
        <p:nvSpPr>
          <p:cNvPr id="182" name="Google Shape;182;p27"/>
          <p:cNvSpPr txBox="1"/>
          <p:nvPr/>
        </p:nvSpPr>
        <p:spPr>
          <a:xfrm>
            <a:off x="5707675" y="4739150"/>
            <a:ext cx="3131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Figure: 5*5  Energy Map of an Image</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8"/>
          <p:cNvSpPr txBox="1">
            <a:spLocks noGrp="1"/>
          </p:cNvSpPr>
          <p:nvPr>
            <p:ph type="title"/>
          </p:nvPr>
        </p:nvSpPr>
        <p:spPr>
          <a:xfrm>
            <a:off x="729450" y="641625"/>
            <a:ext cx="7688700" cy="535200"/>
          </a:xfrm>
          <a:prstGeom prst="rect">
            <a:avLst/>
          </a:prstGeom>
        </p:spPr>
        <p:txBody>
          <a:bodyPr spcFirstLastPara="1" wrap="square" lIns="91425" tIns="91425" rIns="91425" bIns="91425" anchor="t" anchorCtr="0">
            <a:normAutofit fontScale="90000"/>
          </a:bodyPr>
          <a:lstStyle/>
          <a:p>
            <a:pPr marL="457200" lvl="0" indent="-377190" algn="l" rtl="0">
              <a:spcBef>
                <a:spcPts val="0"/>
              </a:spcBef>
              <a:spcAft>
                <a:spcPts val="0"/>
              </a:spcAft>
              <a:buSzPct val="100000"/>
              <a:buAutoNum type="arabicPeriod"/>
            </a:pPr>
            <a:r>
              <a:rPr lang="en"/>
              <a:t>Brute Force Approach</a:t>
            </a:r>
            <a:endParaRPr/>
          </a:p>
        </p:txBody>
      </p:sp>
      <p:sp>
        <p:nvSpPr>
          <p:cNvPr id="188" name="Google Shape;188;p28"/>
          <p:cNvSpPr txBox="1">
            <a:spLocks noGrp="1"/>
          </p:cNvSpPr>
          <p:nvPr>
            <p:ph type="body" idx="1"/>
          </p:nvPr>
        </p:nvSpPr>
        <p:spPr>
          <a:xfrm>
            <a:off x="729450" y="3534125"/>
            <a:ext cx="7977900" cy="1251900"/>
          </a:xfrm>
          <a:prstGeom prst="rect">
            <a:avLst/>
          </a:prstGeom>
        </p:spPr>
        <p:txBody>
          <a:bodyPr spcFirstLastPara="1" wrap="square" lIns="91425" tIns="91425" rIns="91425" bIns="91425" anchor="t" anchorCtr="0">
            <a:normAutofit fontScale="92500" lnSpcReduction="20000"/>
          </a:bodyPr>
          <a:lstStyle/>
          <a:p>
            <a:pPr marL="0" lvl="0" indent="0" algn="just" rtl="0">
              <a:spcBef>
                <a:spcPts val="0"/>
              </a:spcBef>
              <a:spcAft>
                <a:spcPts val="0"/>
              </a:spcAft>
              <a:buNone/>
            </a:pPr>
            <a:r>
              <a:rPr lang="en">
                <a:solidFill>
                  <a:schemeClr val="dk2"/>
                </a:solidFill>
              </a:rPr>
              <a:t>With the brute-force approach, checking all the possible paths to find the minimum seam would be a costly approach.</a:t>
            </a:r>
            <a:endParaRPr>
              <a:solidFill>
                <a:schemeClr val="dk2"/>
              </a:solidFill>
            </a:endParaRPr>
          </a:p>
          <a:p>
            <a:pPr marL="0" lvl="0" indent="0" algn="just" rtl="0">
              <a:spcBef>
                <a:spcPts val="1200"/>
              </a:spcBef>
              <a:spcAft>
                <a:spcPts val="1200"/>
              </a:spcAft>
              <a:buNone/>
            </a:pPr>
            <a:r>
              <a:rPr lang="en">
                <a:solidFill>
                  <a:schemeClr val="dk2"/>
                </a:solidFill>
              </a:rPr>
              <a:t>Time complexity of O(3^m), since each pixel, while going from top to bottom, have 3 options (down-left, down, or down-right). Here, m is the height of the image or the total number of rows.</a:t>
            </a:r>
            <a:endParaRPr>
              <a:solidFill>
                <a:schemeClr val="dk2"/>
              </a:solidFill>
            </a:endParaRPr>
          </a:p>
        </p:txBody>
      </p:sp>
      <p:pic>
        <p:nvPicPr>
          <p:cNvPr id="189" name="Google Shape;189;p28"/>
          <p:cNvPicPr preferRelativeResize="0"/>
          <p:nvPr/>
        </p:nvPicPr>
        <p:blipFill>
          <a:blip r:embed="rId3">
            <a:alphaModFix/>
          </a:blip>
          <a:stretch>
            <a:fillRect/>
          </a:stretch>
        </p:blipFill>
        <p:spPr>
          <a:xfrm>
            <a:off x="729450" y="1363350"/>
            <a:ext cx="8130650" cy="19842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9"/>
          <p:cNvSpPr txBox="1">
            <a:spLocks noGrp="1"/>
          </p:cNvSpPr>
          <p:nvPr>
            <p:ph type="title"/>
          </p:nvPr>
        </p:nvSpPr>
        <p:spPr>
          <a:xfrm>
            <a:off x="729450" y="6416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2. Greedy Approach</a:t>
            </a:r>
            <a:endParaRPr/>
          </a:p>
        </p:txBody>
      </p:sp>
      <p:sp>
        <p:nvSpPr>
          <p:cNvPr id="195" name="Google Shape;195;p29"/>
          <p:cNvSpPr txBox="1">
            <a:spLocks noGrp="1"/>
          </p:cNvSpPr>
          <p:nvPr>
            <p:ph type="body" idx="1"/>
          </p:nvPr>
        </p:nvSpPr>
        <p:spPr>
          <a:xfrm>
            <a:off x="727650" y="1344650"/>
            <a:ext cx="5487900" cy="36954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chemeClr val="dk2"/>
                </a:solidFill>
              </a:rPr>
              <a:t>The greedy approach does not work. By picking a low-energy pixel early on, we get stuck in a high-energy region of the image, represented by the blue path on the right.</a:t>
            </a:r>
            <a:endParaRPr>
              <a:solidFill>
                <a:schemeClr val="dk2"/>
              </a:solidFill>
            </a:endParaRPr>
          </a:p>
          <a:p>
            <a:pPr marL="0" lvl="0" indent="0" algn="just" rtl="0">
              <a:spcBef>
                <a:spcPts val="1200"/>
              </a:spcBef>
              <a:spcAft>
                <a:spcPts val="0"/>
              </a:spcAft>
              <a:buNone/>
            </a:pPr>
            <a:r>
              <a:rPr lang="en">
                <a:solidFill>
                  <a:schemeClr val="dk2"/>
                </a:solidFill>
              </a:rPr>
              <a:t>We can see starting at the top row and trying to pick the lowest-energy pixel in the next row doesn’t work. By going to the pixel with an energy of 5, we are forced into a high-energy region of the image. </a:t>
            </a:r>
            <a:endParaRPr>
              <a:solidFill>
                <a:schemeClr val="dk2"/>
              </a:solidFill>
            </a:endParaRPr>
          </a:p>
          <a:p>
            <a:pPr marL="0" lvl="0" indent="0" algn="just" rtl="0">
              <a:spcBef>
                <a:spcPts val="1200"/>
              </a:spcBef>
              <a:spcAft>
                <a:spcPts val="0"/>
              </a:spcAft>
              <a:buNone/>
            </a:pPr>
            <a:r>
              <a:rPr lang="en">
                <a:solidFill>
                  <a:schemeClr val="dk2"/>
                </a:solidFill>
              </a:rPr>
              <a:t>Instead, if we had chosen to go with the higher-energy pixel at the left side of the middle row, we would have access to the lower-energy region at the bottom left.</a:t>
            </a:r>
            <a:endParaRPr>
              <a:solidFill>
                <a:schemeClr val="dk2"/>
              </a:solidFill>
            </a:endParaRPr>
          </a:p>
          <a:p>
            <a:pPr marL="0" lvl="0" indent="0" algn="just" rtl="0">
              <a:spcBef>
                <a:spcPts val="1200"/>
              </a:spcBef>
              <a:spcAft>
                <a:spcPts val="0"/>
              </a:spcAft>
              <a:buNone/>
            </a:pPr>
            <a:r>
              <a:rPr lang="en">
                <a:solidFill>
                  <a:schemeClr val="dk2"/>
                </a:solidFill>
              </a:rPr>
              <a:t>Advantage: This approach is fast. O(m+n)</a:t>
            </a:r>
            <a:endParaRPr>
              <a:solidFill>
                <a:schemeClr val="dk2"/>
              </a:solidFill>
            </a:endParaRPr>
          </a:p>
          <a:p>
            <a:pPr marL="0" lvl="0" indent="0" algn="just" rtl="0">
              <a:spcBef>
                <a:spcPts val="1200"/>
              </a:spcBef>
              <a:spcAft>
                <a:spcPts val="1200"/>
              </a:spcAft>
              <a:buNone/>
            </a:pPr>
            <a:r>
              <a:rPr lang="en">
                <a:solidFill>
                  <a:schemeClr val="dk2"/>
                </a:solidFill>
              </a:rPr>
              <a:t>Disadvantage: Cannot guarantee it will find the best possible solution.</a:t>
            </a:r>
            <a:endParaRPr>
              <a:solidFill>
                <a:schemeClr val="dk2"/>
              </a:solidFill>
            </a:endParaRPr>
          </a:p>
        </p:txBody>
      </p:sp>
      <p:pic>
        <p:nvPicPr>
          <p:cNvPr id="196" name="Google Shape;196;p29"/>
          <p:cNvPicPr preferRelativeResize="0"/>
          <p:nvPr/>
        </p:nvPicPr>
        <p:blipFill>
          <a:blip r:embed="rId3">
            <a:alphaModFix/>
          </a:blip>
          <a:stretch>
            <a:fillRect/>
          </a:stretch>
        </p:blipFill>
        <p:spPr>
          <a:xfrm>
            <a:off x="6469475" y="641613"/>
            <a:ext cx="2176809" cy="2119774"/>
          </a:xfrm>
          <a:prstGeom prst="rect">
            <a:avLst/>
          </a:prstGeom>
          <a:noFill/>
          <a:ln>
            <a:noFill/>
          </a:ln>
        </p:spPr>
      </p:pic>
      <p:sp>
        <p:nvSpPr>
          <p:cNvPr id="197" name="Google Shape;197;p29"/>
          <p:cNvSpPr txBox="1"/>
          <p:nvPr/>
        </p:nvSpPr>
        <p:spPr>
          <a:xfrm>
            <a:off x="6537575" y="3263950"/>
            <a:ext cx="2040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Greedy Path Cost: 175</a:t>
            </a:r>
            <a:endParaRPr>
              <a:latin typeface="Lato"/>
              <a:ea typeface="Lato"/>
              <a:cs typeface="Lato"/>
              <a:sym typeface="Lato"/>
            </a:endParaRPr>
          </a:p>
        </p:txBody>
      </p:sp>
      <p:sp>
        <p:nvSpPr>
          <p:cNvPr id="198" name="Google Shape;198;p29"/>
          <p:cNvSpPr txBox="1"/>
          <p:nvPr/>
        </p:nvSpPr>
        <p:spPr>
          <a:xfrm>
            <a:off x="6537575" y="2863750"/>
            <a:ext cx="2001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Optimal Path Cost: 50</a:t>
            </a:r>
            <a:endParaRPr>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txBox="1">
            <a:spLocks noGrp="1"/>
          </p:cNvSpPr>
          <p:nvPr>
            <p:ph type="title"/>
          </p:nvPr>
        </p:nvSpPr>
        <p:spPr>
          <a:xfrm>
            <a:off x="729450" y="6416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Dynamic Programming</a:t>
            </a:r>
            <a:endParaRPr/>
          </a:p>
        </p:txBody>
      </p:sp>
      <p:sp>
        <p:nvSpPr>
          <p:cNvPr id="204" name="Google Shape;204;p30"/>
          <p:cNvSpPr txBox="1">
            <a:spLocks noGrp="1"/>
          </p:cNvSpPr>
          <p:nvPr>
            <p:ph type="body" idx="1"/>
          </p:nvPr>
        </p:nvSpPr>
        <p:spPr>
          <a:xfrm>
            <a:off x="729450" y="1363450"/>
            <a:ext cx="7688700" cy="2976600"/>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0"/>
              </a:spcAft>
              <a:buNone/>
            </a:pPr>
            <a:r>
              <a:rPr lang="en">
                <a:solidFill>
                  <a:schemeClr val="dk2"/>
                </a:solidFill>
              </a:rPr>
              <a:t>Finding the path through the image with the minimum total energy is a direct application of Dynamic Programming. </a:t>
            </a:r>
            <a:endParaRPr>
              <a:solidFill>
                <a:schemeClr val="dk2"/>
              </a:solidFill>
            </a:endParaRPr>
          </a:p>
          <a:p>
            <a:pPr marL="0" lvl="0" indent="0" algn="just" rtl="0">
              <a:spcBef>
                <a:spcPts val="1200"/>
              </a:spcBef>
              <a:spcAft>
                <a:spcPts val="0"/>
              </a:spcAft>
              <a:buNone/>
            </a:pPr>
            <a:r>
              <a:rPr lang="en">
                <a:solidFill>
                  <a:schemeClr val="dk2"/>
                </a:solidFill>
              </a:rPr>
              <a:t>If the width of the image is being reduced, the path will travel top to bottom and the total number of pixels in the path will equal the height of the image. </a:t>
            </a:r>
            <a:endParaRPr>
              <a:solidFill>
                <a:schemeClr val="dk2"/>
              </a:solidFill>
            </a:endParaRPr>
          </a:p>
          <a:p>
            <a:pPr marL="0" lvl="0" indent="0" algn="just" rtl="0">
              <a:spcBef>
                <a:spcPts val="1200"/>
              </a:spcBef>
              <a:spcAft>
                <a:spcPts val="0"/>
              </a:spcAft>
              <a:buNone/>
            </a:pPr>
            <a:r>
              <a:rPr lang="en">
                <a:solidFill>
                  <a:schemeClr val="dk2"/>
                </a:solidFill>
              </a:rPr>
              <a:t>The minimum path is found by storing the optimal paths to reach each pixel in a cost table. </a:t>
            </a:r>
            <a:endParaRPr>
              <a:solidFill>
                <a:schemeClr val="dk2"/>
              </a:solidFill>
            </a:endParaRPr>
          </a:p>
          <a:p>
            <a:pPr marL="0" lvl="0" indent="0" algn="just" rtl="0">
              <a:spcBef>
                <a:spcPts val="1200"/>
              </a:spcBef>
              <a:spcAft>
                <a:spcPts val="0"/>
              </a:spcAft>
              <a:buNone/>
            </a:pPr>
            <a:r>
              <a:rPr lang="en">
                <a:solidFill>
                  <a:schemeClr val="dk2"/>
                </a:solidFill>
              </a:rPr>
              <a:t>The table is constructed by top-down memoizing, and the path to a pixel is inferred by back-tracing through the table.</a:t>
            </a:r>
            <a:endParaRPr>
              <a:solidFill>
                <a:schemeClr val="dk2"/>
              </a:solidFill>
            </a:endParaRPr>
          </a:p>
          <a:p>
            <a:pPr marL="0" lvl="0" indent="0" algn="just" rtl="0">
              <a:spcBef>
                <a:spcPts val="1200"/>
              </a:spcBef>
              <a:spcAft>
                <a:spcPts val="1200"/>
              </a:spcAft>
              <a:buNone/>
            </a:pPr>
            <a:r>
              <a:rPr lang="en">
                <a:solidFill>
                  <a:schemeClr val="dk2"/>
                </a:solidFill>
              </a:rPr>
              <a:t>Before we have proven that the brute-force is intractable. Now, we show this seam carving problem has optimal substructure and overlapping problems.</a:t>
            </a:r>
            <a:endParaRPr>
              <a:solidFill>
                <a:schemeClr val="dk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1"/>
          <p:cNvSpPr txBox="1">
            <a:spLocks noGrp="1"/>
          </p:cNvSpPr>
          <p:nvPr>
            <p:ph type="title"/>
          </p:nvPr>
        </p:nvSpPr>
        <p:spPr>
          <a:xfrm>
            <a:off x="729450" y="6416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Optimal Substructure:</a:t>
            </a:r>
            <a:endParaRPr/>
          </a:p>
        </p:txBody>
      </p:sp>
      <p:sp>
        <p:nvSpPr>
          <p:cNvPr id="210" name="Google Shape;210;p31"/>
          <p:cNvSpPr txBox="1"/>
          <p:nvPr/>
        </p:nvSpPr>
        <p:spPr>
          <a:xfrm>
            <a:off x="4941400" y="846275"/>
            <a:ext cx="855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a:latin typeface="Lato"/>
              <a:ea typeface="Lato"/>
              <a:cs typeface="Lato"/>
              <a:sym typeface="Lato"/>
            </a:endParaRPr>
          </a:p>
        </p:txBody>
      </p:sp>
      <p:sp>
        <p:nvSpPr>
          <p:cNvPr id="211" name="Google Shape;211;p31"/>
          <p:cNvSpPr txBox="1"/>
          <p:nvPr/>
        </p:nvSpPr>
        <p:spPr>
          <a:xfrm>
            <a:off x="6931700" y="846275"/>
            <a:ext cx="90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a:latin typeface="Lato"/>
              <a:ea typeface="Lato"/>
              <a:cs typeface="Lato"/>
              <a:sym typeface="Lato"/>
            </a:endParaRPr>
          </a:p>
        </p:txBody>
      </p:sp>
      <p:pic>
        <p:nvPicPr>
          <p:cNvPr id="212" name="Google Shape;212;p31"/>
          <p:cNvPicPr preferRelativeResize="0"/>
          <p:nvPr/>
        </p:nvPicPr>
        <p:blipFill>
          <a:blip r:embed="rId3">
            <a:alphaModFix/>
          </a:blip>
          <a:stretch>
            <a:fillRect/>
          </a:stretch>
        </p:blipFill>
        <p:spPr>
          <a:xfrm>
            <a:off x="1364100" y="1706225"/>
            <a:ext cx="6415774" cy="32780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7650" y="5852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Problem Statement</a:t>
            </a:r>
            <a:endParaRPr/>
          </a:p>
        </p:txBody>
      </p:sp>
      <p:sp>
        <p:nvSpPr>
          <p:cNvPr id="93" name="Google Shape;93;p14"/>
          <p:cNvSpPr txBox="1">
            <a:spLocks noGrp="1"/>
          </p:cNvSpPr>
          <p:nvPr>
            <p:ph type="body" idx="1"/>
          </p:nvPr>
        </p:nvSpPr>
        <p:spPr>
          <a:xfrm>
            <a:off x="729450" y="1363450"/>
            <a:ext cx="7688700" cy="2976600"/>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0"/>
              </a:spcAft>
              <a:buNone/>
            </a:pPr>
            <a:r>
              <a:rPr lang="en">
                <a:solidFill>
                  <a:schemeClr val="dk2"/>
                </a:solidFill>
              </a:rPr>
              <a:t>Due to the increasing growth and demand of multimedia, image resizing has become a prominent concern in recent years because most photos aren't the exact size we require, knowing how to resize an image appropriately is critical. </a:t>
            </a:r>
            <a:endParaRPr>
              <a:solidFill>
                <a:schemeClr val="dk2"/>
              </a:solidFill>
            </a:endParaRPr>
          </a:p>
          <a:p>
            <a:pPr marL="0" lvl="0" indent="0" algn="just" rtl="0">
              <a:spcBef>
                <a:spcPts val="1200"/>
              </a:spcBef>
              <a:spcAft>
                <a:spcPts val="0"/>
              </a:spcAft>
              <a:buNone/>
            </a:pPr>
            <a:endParaRPr>
              <a:solidFill>
                <a:schemeClr val="dk2"/>
              </a:solidFill>
            </a:endParaRPr>
          </a:p>
          <a:p>
            <a:pPr marL="0" lvl="0" indent="0" algn="just" rtl="0">
              <a:spcBef>
                <a:spcPts val="1200"/>
              </a:spcBef>
              <a:spcAft>
                <a:spcPts val="0"/>
              </a:spcAft>
              <a:buNone/>
            </a:pPr>
            <a:r>
              <a:rPr lang="en">
                <a:solidFill>
                  <a:schemeClr val="dk2"/>
                </a:solidFill>
              </a:rPr>
              <a:t>When an image is resized, the pixels in the image are updated. Many image resizing algorithms resize the image as a whole without taking into account the device's storage and quality of the image. </a:t>
            </a:r>
            <a:endParaRPr>
              <a:solidFill>
                <a:schemeClr val="dk2"/>
              </a:solidFill>
            </a:endParaRPr>
          </a:p>
          <a:p>
            <a:pPr marL="0" lvl="0" indent="0" algn="just" rtl="0">
              <a:spcBef>
                <a:spcPts val="1200"/>
              </a:spcBef>
              <a:spcAft>
                <a:spcPts val="0"/>
              </a:spcAft>
              <a:buNone/>
            </a:pPr>
            <a:endParaRPr>
              <a:solidFill>
                <a:schemeClr val="dk2"/>
              </a:solidFill>
            </a:endParaRPr>
          </a:p>
          <a:p>
            <a:pPr marL="0" lvl="0" indent="0" algn="just" rtl="0">
              <a:spcBef>
                <a:spcPts val="1200"/>
              </a:spcBef>
              <a:spcAft>
                <a:spcPts val="1200"/>
              </a:spcAft>
              <a:buNone/>
            </a:pPr>
            <a:r>
              <a:rPr lang="en">
                <a:solidFill>
                  <a:schemeClr val="dk2"/>
                </a:solidFill>
              </a:rPr>
              <a:t>As a result, in the field of resource-constrained multimedia devices, content-aware image compression with low computing complexity is a big challenge.</a:t>
            </a:r>
            <a:endParaRPr>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2"/>
          <p:cNvSpPr txBox="1">
            <a:spLocks noGrp="1"/>
          </p:cNvSpPr>
          <p:nvPr>
            <p:ph type="title"/>
          </p:nvPr>
        </p:nvSpPr>
        <p:spPr>
          <a:xfrm>
            <a:off x="729450" y="6416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Overlapping Subproblem:</a:t>
            </a:r>
            <a:endParaRPr/>
          </a:p>
        </p:txBody>
      </p:sp>
      <p:sp>
        <p:nvSpPr>
          <p:cNvPr id="218" name="Google Shape;218;p32"/>
          <p:cNvSpPr txBox="1">
            <a:spLocks noGrp="1"/>
          </p:cNvSpPr>
          <p:nvPr>
            <p:ph type="body" idx="1"/>
          </p:nvPr>
        </p:nvSpPr>
        <p:spPr>
          <a:xfrm>
            <a:off x="729450" y="3479150"/>
            <a:ext cx="7507800" cy="1382100"/>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0"/>
              </a:spcAft>
              <a:buNone/>
            </a:pPr>
            <a:r>
              <a:rPr lang="en">
                <a:solidFill>
                  <a:schemeClr val="dk2"/>
                </a:solidFill>
              </a:rPr>
              <a:t>The fact that we're utilizing the previous seam's energy to calculate the energy of the current seam may be applied recursively to all the shorter seams up to the very top 1st row seam. </a:t>
            </a:r>
            <a:endParaRPr>
              <a:solidFill>
                <a:schemeClr val="dk2"/>
              </a:solidFill>
            </a:endParaRPr>
          </a:p>
          <a:p>
            <a:pPr marL="0" lvl="0" indent="0" algn="just" rtl="0">
              <a:spcBef>
                <a:spcPts val="1200"/>
              </a:spcBef>
              <a:spcAft>
                <a:spcPts val="1200"/>
              </a:spcAft>
              <a:buNone/>
            </a:pPr>
            <a:r>
              <a:rPr lang="en">
                <a:solidFill>
                  <a:schemeClr val="dk2"/>
                </a:solidFill>
              </a:rPr>
              <a:t>When sub-problems overlap, it's a hint that the overall problem could benefit from a dynamic programming approach.</a:t>
            </a:r>
            <a:endParaRPr>
              <a:solidFill>
                <a:schemeClr val="dk2"/>
              </a:solidFill>
            </a:endParaRPr>
          </a:p>
        </p:txBody>
      </p:sp>
      <p:sp>
        <p:nvSpPr>
          <p:cNvPr id="219" name="Google Shape;219;p32"/>
          <p:cNvSpPr txBox="1"/>
          <p:nvPr/>
        </p:nvSpPr>
        <p:spPr>
          <a:xfrm>
            <a:off x="4941400" y="846275"/>
            <a:ext cx="855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a:latin typeface="Lato"/>
              <a:ea typeface="Lato"/>
              <a:cs typeface="Lato"/>
              <a:sym typeface="Lato"/>
            </a:endParaRPr>
          </a:p>
        </p:txBody>
      </p:sp>
      <p:pic>
        <p:nvPicPr>
          <p:cNvPr id="220" name="Google Shape;220;p32"/>
          <p:cNvPicPr preferRelativeResize="0"/>
          <p:nvPr/>
        </p:nvPicPr>
        <p:blipFill>
          <a:blip r:embed="rId3">
            <a:alphaModFix/>
          </a:blip>
          <a:stretch>
            <a:fillRect/>
          </a:stretch>
        </p:blipFill>
        <p:spPr>
          <a:xfrm>
            <a:off x="729450" y="1363350"/>
            <a:ext cx="8130650" cy="20687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3"/>
          <p:cNvSpPr txBox="1">
            <a:spLocks noGrp="1"/>
          </p:cNvSpPr>
          <p:nvPr>
            <p:ph type="title"/>
          </p:nvPr>
        </p:nvSpPr>
        <p:spPr>
          <a:xfrm>
            <a:off x="460750" y="535625"/>
            <a:ext cx="8519400" cy="686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Recurrence Relation from the Overlapping Sub-Problem </a:t>
            </a:r>
            <a:endParaRPr/>
          </a:p>
        </p:txBody>
      </p:sp>
      <p:sp>
        <p:nvSpPr>
          <p:cNvPr id="226" name="Google Shape;226;p33"/>
          <p:cNvSpPr txBox="1">
            <a:spLocks noGrp="1"/>
          </p:cNvSpPr>
          <p:nvPr>
            <p:ph type="body" idx="1"/>
          </p:nvPr>
        </p:nvSpPr>
        <p:spPr>
          <a:xfrm>
            <a:off x="861150" y="1278825"/>
            <a:ext cx="7987200" cy="36765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chemeClr val="dk2"/>
                </a:solidFill>
              </a:rPr>
              <a:t>Given an energy function e, the optimal seam can be found using dynamic programming. </a:t>
            </a:r>
            <a:endParaRPr>
              <a:solidFill>
                <a:schemeClr val="dk2"/>
              </a:solidFill>
            </a:endParaRPr>
          </a:p>
          <a:p>
            <a:pPr marL="0" lvl="0" indent="0" algn="just" rtl="0">
              <a:spcBef>
                <a:spcPts val="1200"/>
              </a:spcBef>
              <a:spcAft>
                <a:spcPts val="0"/>
              </a:spcAft>
              <a:buNone/>
            </a:pPr>
            <a:r>
              <a:rPr lang="en">
                <a:solidFill>
                  <a:schemeClr val="dk2"/>
                </a:solidFill>
              </a:rPr>
              <a:t>The first step is to traverse the image from the second row to the last row and compute the cumulative minimum energy M for all possible connected seams for each entry (i, j):</a:t>
            </a:r>
            <a:endParaRPr>
              <a:solidFill>
                <a:schemeClr val="dk2"/>
              </a:solidFill>
            </a:endParaRPr>
          </a:p>
          <a:p>
            <a:pPr marL="0" lvl="0" indent="0" algn="l" rtl="0">
              <a:spcBef>
                <a:spcPts val="1200"/>
              </a:spcBef>
              <a:spcAft>
                <a:spcPts val="0"/>
              </a:spcAft>
              <a:buNone/>
            </a:pPr>
            <a:endParaRPr>
              <a:solidFill>
                <a:schemeClr val="dk2"/>
              </a:solidFill>
            </a:endParaRPr>
          </a:p>
          <a:p>
            <a:pPr marL="0" lvl="0" indent="0" algn="l" rtl="0">
              <a:spcBef>
                <a:spcPts val="1200"/>
              </a:spcBef>
              <a:spcAft>
                <a:spcPts val="0"/>
              </a:spcAft>
              <a:buNone/>
            </a:pPr>
            <a:endParaRPr>
              <a:solidFill>
                <a:schemeClr val="dk2"/>
              </a:solidFill>
            </a:endParaRPr>
          </a:p>
          <a:p>
            <a:pPr marL="0" lvl="0" indent="0" algn="l" rtl="0">
              <a:spcBef>
                <a:spcPts val="1200"/>
              </a:spcBef>
              <a:spcAft>
                <a:spcPts val="0"/>
              </a:spcAft>
              <a:buNone/>
            </a:pPr>
            <a:endParaRPr>
              <a:solidFill>
                <a:schemeClr val="dk2"/>
              </a:solidFill>
            </a:endParaRPr>
          </a:p>
          <a:p>
            <a:pPr marL="0" lvl="0" indent="0" algn="l" rtl="0">
              <a:spcBef>
                <a:spcPts val="1200"/>
              </a:spcBef>
              <a:spcAft>
                <a:spcPts val="0"/>
              </a:spcAft>
              <a:buNone/>
            </a:pPr>
            <a:r>
              <a:rPr lang="en">
                <a:solidFill>
                  <a:schemeClr val="dk2"/>
                </a:solidFill>
              </a:rPr>
              <a:t>Here, M is the 2D array to store the  minimum energy value seen upto that pixel.</a:t>
            </a:r>
            <a:endParaRPr>
              <a:solidFill>
                <a:schemeClr val="dk2"/>
              </a:solidFill>
            </a:endParaRPr>
          </a:p>
          <a:p>
            <a:pPr marL="0" lvl="0" indent="0" algn="l" rtl="0">
              <a:spcBef>
                <a:spcPts val="1200"/>
              </a:spcBef>
              <a:spcAft>
                <a:spcPts val="1200"/>
              </a:spcAft>
              <a:buNone/>
            </a:pPr>
            <a:endParaRPr>
              <a:solidFill>
                <a:schemeClr val="dk2"/>
              </a:solidFill>
            </a:endParaRPr>
          </a:p>
        </p:txBody>
      </p:sp>
      <p:sp>
        <p:nvSpPr>
          <p:cNvPr id="227" name="Google Shape;227;p33"/>
          <p:cNvSpPr txBox="1"/>
          <p:nvPr/>
        </p:nvSpPr>
        <p:spPr>
          <a:xfrm>
            <a:off x="861150" y="2190925"/>
            <a:ext cx="7987200" cy="116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t>M(i,j) = e(i,j)                                                 : If i = 0</a:t>
            </a:r>
            <a:endParaRPr sz="1600"/>
          </a:p>
          <a:p>
            <a:pPr marL="0" lvl="0" indent="0" algn="l" rtl="0">
              <a:spcBef>
                <a:spcPts val="0"/>
              </a:spcBef>
              <a:spcAft>
                <a:spcPts val="0"/>
              </a:spcAft>
              <a:buNone/>
            </a:pPr>
            <a:r>
              <a:rPr lang="en" sz="1600"/>
              <a:t>M(i,j) = e(i,j) + min (M(i-1,j), M(i-1),j+1)       : If j = 0</a:t>
            </a:r>
            <a:endParaRPr sz="1600"/>
          </a:p>
          <a:p>
            <a:pPr marL="0" lvl="0" indent="0" algn="l" rtl="0">
              <a:spcBef>
                <a:spcPts val="0"/>
              </a:spcBef>
              <a:spcAft>
                <a:spcPts val="0"/>
              </a:spcAft>
              <a:buNone/>
            </a:pPr>
            <a:r>
              <a:rPr lang="en" sz="1600"/>
              <a:t>M(i,j) = e(i,j) + min (M(i-1,j-1), M(i-1,j))        : If j = n - 1 (no. of pixels in a row)               </a:t>
            </a:r>
            <a:endParaRPr sz="1600"/>
          </a:p>
          <a:p>
            <a:pPr marL="0" lvl="0" indent="0" algn="l" rtl="0">
              <a:spcBef>
                <a:spcPts val="0"/>
              </a:spcBef>
              <a:spcAft>
                <a:spcPts val="0"/>
              </a:spcAft>
              <a:buNone/>
            </a:pPr>
            <a:r>
              <a:rPr lang="en" sz="1600"/>
              <a:t>M(i,j) = e(i,j) + min (M(i-1,j-1), M(i-1,j), M(i-1),j+1)    : o/w</a:t>
            </a:r>
            <a:endParaRPr sz="1600">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4"/>
          <p:cNvSpPr txBox="1">
            <a:spLocks noGrp="1"/>
          </p:cNvSpPr>
          <p:nvPr>
            <p:ph type="title"/>
          </p:nvPr>
        </p:nvSpPr>
        <p:spPr>
          <a:xfrm>
            <a:off x="802275" y="461700"/>
            <a:ext cx="7614000" cy="400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Solving the 5*5 energy-map matrix:</a:t>
            </a:r>
            <a:endParaRPr/>
          </a:p>
          <a:p>
            <a:pPr marL="0" lvl="0" indent="0" algn="l" rtl="0">
              <a:spcBef>
                <a:spcPts val="0"/>
              </a:spcBef>
              <a:spcAft>
                <a:spcPts val="0"/>
              </a:spcAft>
              <a:buNone/>
            </a:pPr>
            <a:endParaRPr/>
          </a:p>
        </p:txBody>
      </p:sp>
      <p:sp>
        <p:nvSpPr>
          <p:cNvPr id="233" name="Google Shape;233;p34"/>
          <p:cNvSpPr txBox="1"/>
          <p:nvPr/>
        </p:nvSpPr>
        <p:spPr>
          <a:xfrm>
            <a:off x="6931700" y="846275"/>
            <a:ext cx="90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a:latin typeface="Lato"/>
              <a:ea typeface="Lato"/>
              <a:cs typeface="Lato"/>
              <a:sym typeface="Lato"/>
            </a:endParaRPr>
          </a:p>
        </p:txBody>
      </p:sp>
      <p:pic>
        <p:nvPicPr>
          <p:cNvPr id="234" name="Google Shape;234;p34"/>
          <p:cNvPicPr preferRelativeResize="0"/>
          <p:nvPr/>
        </p:nvPicPr>
        <p:blipFill>
          <a:blip r:embed="rId3">
            <a:alphaModFix/>
          </a:blip>
          <a:stretch>
            <a:fillRect/>
          </a:stretch>
        </p:blipFill>
        <p:spPr>
          <a:xfrm>
            <a:off x="5350375" y="1176825"/>
            <a:ext cx="3538799" cy="3466375"/>
          </a:xfrm>
          <a:prstGeom prst="rect">
            <a:avLst/>
          </a:prstGeom>
          <a:noFill/>
          <a:ln>
            <a:noFill/>
          </a:ln>
        </p:spPr>
      </p:pic>
      <p:sp>
        <p:nvSpPr>
          <p:cNvPr id="235" name="Google Shape;235;p34"/>
          <p:cNvSpPr/>
          <p:nvPr/>
        </p:nvSpPr>
        <p:spPr>
          <a:xfrm>
            <a:off x="7625925" y="4052725"/>
            <a:ext cx="545400" cy="300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50</a:t>
            </a:r>
            <a:endParaRPr/>
          </a:p>
        </p:txBody>
      </p:sp>
      <p:pic>
        <p:nvPicPr>
          <p:cNvPr id="236" name="Google Shape;236;p34"/>
          <p:cNvPicPr preferRelativeResize="0"/>
          <p:nvPr/>
        </p:nvPicPr>
        <p:blipFill>
          <a:blip r:embed="rId4">
            <a:alphaModFix/>
          </a:blip>
          <a:stretch>
            <a:fillRect/>
          </a:stretch>
        </p:blipFill>
        <p:spPr>
          <a:xfrm>
            <a:off x="626000" y="1354238"/>
            <a:ext cx="4028525" cy="2435024"/>
          </a:xfrm>
          <a:prstGeom prst="rect">
            <a:avLst/>
          </a:prstGeom>
          <a:noFill/>
          <a:ln>
            <a:noFill/>
          </a:ln>
        </p:spPr>
      </p:pic>
      <p:sp>
        <p:nvSpPr>
          <p:cNvPr id="237" name="Google Shape;237;p34"/>
          <p:cNvSpPr txBox="1"/>
          <p:nvPr/>
        </p:nvSpPr>
        <p:spPr>
          <a:xfrm>
            <a:off x="134100" y="4052725"/>
            <a:ext cx="51906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t>M(i,j) = e(i,j)                                           : If i = 0</a:t>
            </a:r>
            <a:endParaRPr sz="1200"/>
          </a:p>
          <a:p>
            <a:pPr marL="0" lvl="0" indent="0" algn="l" rtl="0">
              <a:spcBef>
                <a:spcPts val="0"/>
              </a:spcBef>
              <a:spcAft>
                <a:spcPts val="0"/>
              </a:spcAft>
              <a:buNone/>
            </a:pPr>
            <a:r>
              <a:rPr lang="en" sz="1200"/>
              <a:t>M(i,j) = e(i,j) + min (M(i-1,j), M(i-1),j+1) : If j = 0</a:t>
            </a:r>
            <a:endParaRPr sz="1200"/>
          </a:p>
          <a:p>
            <a:pPr marL="0" lvl="0" indent="0" algn="l" rtl="0">
              <a:spcBef>
                <a:spcPts val="0"/>
              </a:spcBef>
              <a:spcAft>
                <a:spcPts val="0"/>
              </a:spcAft>
              <a:buNone/>
            </a:pPr>
            <a:r>
              <a:rPr lang="en" sz="1200"/>
              <a:t>M(i,j) = e(i,j) + min (M(i-1,j-1), M(i-1,j))  : If j = N - 1 (no. of pixels in a row)               </a:t>
            </a:r>
            <a:endParaRPr sz="1200"/>
          </a:p>
          <a:p>
            <a:pPr marL="0" lvl="0" indent="0" algn="l" rtl="0">
              <a:spcBef>
                <a:spcPts val="0"/>
              </a:spcBef>
              <a:spcAft>
                <a:spcPts val="0"/>
              </a:spcAft>
              <a:buNone/>
            </a:pPr>
            <a:r>
              <a:rPr lang="en" sz="1200"/>
              <a:t>M(i,j) = e(i,j) + min (M(i-1,j-1), M(i-1,j), M(i-1),j+1)    : Otherwise</a:t>
            </a:r>
            <a:endParaRPr sz="1200">
              <a:latin typeface="Lato"/>
              <a:ea typeface="Lato"/>
              <a:cs typeface="Lato"/>
              <a:sym typeface="Lato"/>
            </a:endParaRPr>
          </a:p>
        </p:txBody>
      </p:sp>
      <p:cxnSp>
        <p:nvCxnSpPr>
          <p:cNvPr id="238" name="Google Shape;238;p34"/>
          <p:cNvCxnSpPr/>
          <p:nvPr/>
        </p:nvCxnSpPr>
        <p:spPr>
          <a:xfrm>
            <a:off x="477600" y="1513900"/>
            <a:ext cx="2100" cy="1372800"/>
          </a:xfrm>
          <a:prstGeom prst="straightConnector1">
            <a:avLst/>
          </a:prstGeom>
          <a:noFill/>
          <a:ln w="9525" cap="flat" cmpd="sng">
            <a:solidFill>
              <a:schemeClr val="dk2"/>
            </a:solidFill>
            <a:prstDash val="solid"/>
            <a:round/>
            <a:headEnd type="none" w="med" len="med"/>
            <a:tailEnd type="triangle" w="med" len="med"/>
          </a:ln>
        </p:spPr>
      </p:cxnSp>
      <p:cxnSp>
        <p:nvCxnSpPr>
          <p:cNvPr id="239" name="Google Shape;239;p34"/>
          <p:cNvCxnSpPr/>
          <p:nvPr/>
        </p:nvCxnSpPr>
        <p:spPr>
          <a:xfrm rot="10800000" flipH="1">
            <a:off x="1946450" y="1184825"/>
            <a:ext cx="1871100" cy="8400"/>
          </a:xfrm>
          <a:prstGeom prst="straightConnector1">
            <a:avLst/>
          </a:prstGeom>
          <a:noFill/>
          <a:ln w="9525" cap="flat" cmpd="sng">
            <a:solidFill>
              <a:schemeClr val="dk2"/>
            </a:solidFill>
            <a:prstDash val="solid"/>
            <a:round/>
            <a:headEnd type="none" w="med" len="med"/>
            <a:tailEnd type="triangle" w="med" len="med"/>
          </a:ln>
        </p:spPr>
      </p:cxnSp>
      <p:sp>
        <p:nvSpPr>
          <p:cNvPr id="240" name="Google Shape;240;p34"/>
          <p:cNvSpPr txBox="1"/>
          <p:nvPr/>
        </p:nvSpPr>
        <p:spPr>
          <a:xfrm>
            <a:off x="247200" y="1963050"/>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i</a:t>
            </a:r>
            <a:endParaRPr>
              <a:latin typeface="Lato"/>
              <a:ea typeface="Lato"/>
              <a:cs typeface="Lato"/>
              <a:sym typeface="Lato"/>
            </a:endParaRPr>
          </a:p>
        </p:txBody>
      </p:sp>
      <p:sp>
        <p:nvSpPr>
          <p:cNvPr id="241" name="Google Shape;241;p34"/>
          <p:cNvSpPr txBox="1"/>
          <p:nvPr/>
        </p:nvSpPr>
        <p:spPr>
          <a:xfrm>
            <a:off x="2783850" y="846275"/>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j</a:t>
            </a:r>
            <a:endParaRPr>
              <a:latin typeface="Lato"/>
              <a:ea typeface="Lato"/>
              <a:cs typeface="Lato"/>
              <a:sym typeface="Lato"/>
            </a:endParaRPr>
          </a:p>
        </p:txBody>
      </p:sp>
      <p:sp>
        <p:nvSpPr>
          <p:cNvPr id="242" name="Google Shape;242;p34"/>
          <p:cNvSpPr txBox="1"/>
          <p:nvPr/>
        </p:nvSpPr>
        <p:spPr>
          <a:xfrm>
            <a:off x="549800" y="1963050"/>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1</a:t>
            </a:r>
            <a:endParaRPr>
              <a:latin typeface="Lato"/>
              <a:ea typeface="Lato"/>
              <a:cs typeface="Lato"/>
              <a:sym typeface="Lato"/>
            </a:endParaRPr>
          </a:p>
        </p:txBody>
      </p:sp>
      <p:sp>
        <p:nvSpPr>
          <p:cNvPr id="243" name="Google Shape;243;p34"/>
          <p:cNvSpPr txBox="1"/>
          <p:nvPr/>
        </p:nvSpPr>
        <p:spPr>
          <a:xfrm>
            <a:off x="571875" y="1522463"/>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0</a:t>
            </a:r>
            <a:endParaRPr>
              <a:latin typeface="Lato"/>
              <a:ea typeface="Lato"/>
              <a:cs typeface="Lato"/>
              <a:sym typeface="Lato"/>
            </a:endParaRPr>
          </a:p>
        </p:txBody>
      </p:sp>
      <p:sp>
        <p:nvSpPr>
          <p:cNvPr id="244" name="Google Shape;244;p34"/>
          <p:cNvSpPr txBox="1"/>
          <p:nvPr/>
        </p:nvSpPr>
        <p:spPr>
          <a:xfrm>
            <a:off x="571875" y="2403625"/>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2</a:t>
            </a:r>
            <a:endParaRPr>
              <a:latin typeface="Lato"/>
              <a:ea typeface="Lato"/>
              <a:cs typeface="Lato"/>
              <a:sym typeface="Lato"/>
            </a:endParaRPr>
          </a:p>
        </p:txBody>
      </p:sp>
      <p:sp>
        <p:nvSpPr>
          <p:cNvPr id="245" name="Google Shape;245;p34"/>
          <p:cNvSpPr txBox="1"/>
          <p:nvPr/>
        </p:nvSpPr>
        <p:spPr>
          <a:xfrm>
            <a:off x="571875" y="2883213"/>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3</a:t>
            </a:r>
            <a:endParaRPr>
              <a:latin typeface="Lato"/>
              <a:ea typeface="Lato"/>
              <a:cs typeface="Lato"/>
              <a:sym typeface="Lato"/>
            </a:endParaRPr>
          </a:p>
        </p:txBody>
      </p:sp>
      <p:sp>
        <p:nvSpPr>
          <p:cNvPr id="246" name="Google Shape;246;p34"/>
          <p:cNvSpPr txBox="1"/>
          <p:nvPr/>
        </p:nvSpPr>
        <p:spPr>
          <a:xfrm>
            <a:off x="4036575" y="1113700"/>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4</a:t>
            </a:r>
            <a:endParaRPr>
              <a:latin typeface="Lato"/>
              <a:ea typeface="Lato"/>
              <a:cs typeface="Lato"/>
              <a:sym typeface="Lato"/>
            </a:endParaRPr>
          </a:p>
        </p:txBody>
      </p:sp>
      <p:sp>
        <p:nvSpPr>
          <p:cNvPr id="247" name="Google Shape;247;p34"/>
          <p:cNvSpPr txBox="1"/>
          <p:nvPr/>
        </p:nvSpPr>
        <p:spPr>
          <a:xfrm>
            <a:off x="571875" y="3362825"/>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4</a:t>
            </a:r>
            <a:endParaRPr>
              <a:latin typeface="Lato"/>
              <a:ea typeface="Lato"/>
              <a:cs typeface="Lato"/>
              <a:sym typeface="Lato"/>
            </a:endParaRPr>
          </a:p>
        </p:txBody>
      </p:sp>
      <p:sp>
        <p:nvSpPr>
          <p:cNvPr id="248" name="Google Shape;248;p34"/>
          <p:cNvSpPr txBox="1"/>
          <p:nvPr/>
        </p:nvSpPr>
        <p:spPr>
          <a:xfrm>
            <a:off x="1141450" y="1113700"/>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0</a:t>
            </a:r>
            <a:endParaRPr>
              <a:latin typeface="Lato"/>
              <a:ea typeface="Lato"/>
              <a:cs typeface="Lato"/>
              <a:sym typeface="Lato"/>
            </a:endParaRPr>
          </a:p>
        </p:txBody>
      </p:sp>
      <p:sp>
        <p:nvSpPr>
          <p:cNvPr id="249" name="Google Shape;249;p34"/>
          <p:cNvSpPr txBox="1"/>
          <p:nvPr/>
        </p:nvSpPr>
        <p:spPr>
          <a:xfrm>
            <a:off x="1962638" y="1113700"/>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1</a:t>
            </a:r>
            <a:endParaRPr>
              <a:latin typeface="Lato"/>
              <a:ea typeface="Lato"/>
              <a:cs typeface="Lato"/>
              <a:sym typeface="Lato"/>
            </a:endParaRPr>
          </a:p>
        </p:txBody>
      </p:sp>
      <p:sp>
        <p:nvSpPr>
          <p:cNvPr id="250" name="Google Shape;250;p34"/>
          <p:cNvSpPr txBox="1"/>
          <p:nvPr/>
        </p:nvSpPr>
        <p:spPr>
          <a:xfrm>
            <a:off x="3393800" y="1113700"/>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3</a:t>
            </a:r>
            <a:endParaRPr>
              <a:latin typeface="Lato"/>
              <a:ea typeface="Lato"/>
              <a:cs typeface="Lato"/>
              <a:sym typeface="Lato"/>
            </a:endParaRPr>
          </a:p>
        </p:txBody>
      </p:sp>
      <p:sp>
        <p:nvSpPr>
          <p:cNvPr id="251" name="Google Shape;251;p34"/>
          <p:cNvSpPr txBox="1"/>
          <p:nvPr/>
        </p:nvSpPr>
        <p:spPr>
          <a:xfrm>
            <a:off x="2614188" y="1113700"/>
            <a:ext cx="230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2</a:t>
            </a:r>
            <a:endParaRPr>
              <a:latin typeface="Lato"/>
              <a:ea typeface="Lato"/>
              <a:cs typeface="Lato"/>
              <a:sym typeface="Lato"/>
            </a:endParaRPr>
          </a:p>
        </p:txBody>
      </p:sp>
      <p:sp>
        <p:nvSpPr>
          <p:cNvPr id="252" name="Google Shape;252;p34"/>
          <p:cNvSpPr txBox="1"/>
          <p:nvPr/>
        </p:nvSpPr>
        <p:spPr>
          <a:xfrm>
            <a:off x="1339950" y="3652525"/>
            <a:ext cx="251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M*N Pixels, M = 5 and N = 5</a:t>
            </a:r>
            <a:endParaRPr>
              <a:latin typeface="Lato"/>
              <a:ea typeface="Lato"/>
              <a:cs typeface="Lato"/>
              <a:sym typeface="Lato"/>
            </a:endParaRPr>
          </a:p>
        </p:txBody>
      </p:sp>
      <p:sp>
        <p:nvSpPr>
          <p:cNvPr id="253" name="Google Shape;253;p34"/>
          <p:cNvSpPr txBox="1"/>
          <p:nvPr/>
        </p:nvSpPr>
        <p:spPr>
          <a:xfrm>
            <a:off x="5657575" y="4575925"/>
            <a:ext cx="2924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ato"/>
                <a:ea typeface="Lato"/>
                <a:cs typeface="Lato"/>
                <a:sym typeface="Lato"/>
              </a:rPr>
              <a:t>Time Complexity: O(M*N)</a:t>
            </a: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5"/>
          <p:cNvSpPr txBox="1">
            <a:spLocks noGrp="1"/>
          </p:cNvSpPr>
          <p:nvPr>
            <p:ph type="title"/>
          </p:nvPr>
        </p:nvSpPr>
        <p:spPr>
          <a:xfrm>
            <a:off x="727650" y="4817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Backtracking</a:t>
            </a:r>
            <a:endParaRPr/>
          </a:p>
        </p:txBody>
      </p:sp>
      <p:sp>
        <p:nvSpPr>
          <p:cNvPr id="259" name="Google Shape;259;p35"/>
          <p:cNvSpPr txBox="1">
            <a:spLocks noGrp="1"/>
          </p:cNvSpPr>
          <p:nvPr>
            <p:ph type="body" idx="1"/>
          </p:nvPr>
        </p:nvSpPr>
        <p:spPr>
          <a:xfrm>
            <a:off x="771050" y="1184800"/>
            <a:ext cx="7647000" cy="1250700"/>
          </a:xfrm>
          <a:prstGeom prst="rect">
            <a:avLst/>
          </a:prstGeom>
        </p:spPr>
        <p:txBody>
          <a:bodyPr spcFirstLastPara="1" wrap="square" lIns="91425" tIns="91425" rIns="91425" bIns="91425" anchor="t" anchorCtr="0">
            <a:normAutofit fontScale="92500" lnSpcReduction="20000"/>
          </a:bodyPr>
          <a:lstStyle/>
          <a:p>
            <a:pPr marL="0" lvl="0" indent="0" algn="just" rtl="0">
              <a:spcBef>
                <a:spcPts val="0"/>
              </a:spcBef>
              <a:spcAft>
                <a:spcPts val="0"/>
              </a:spcAft>
              <a:buNone/>
            </a:pPr>
            <a:r>
              <a:rPr lang="en">
                <a:solidFill>
                  <a:schemeClr val="dk2"/>
                </a:solidFill>
              </a:rPr>
              <a:t>During the Energy Map table  generation for each pixel, we may save not only the energy of the seam but also the coordinates of the previous lowest energy seam. </a:t>
            </a:r>
            <a:endParaRPr>
              <a:solidFill>
                <a:schemeClr val="dk2"/>
              </a:solidFill>
            </a:endParaRPr>
          </a:p>
          <a:p>
            <a:pPr marL="0" lvl="0" indent="0" algn="l" rtl="0">
              <a:spcBef>
                <a:spcPts val="1200"/>
              </a:spcBef>
              <a:spcAft>
                <a:spcPts val="1200"/>
              </a:spcAft>
              <a:buNone/>
            </a:pPr>
            <a:r>
              <a:rPr lang="en">
                <a:solidFill>
                  <a:schemeClr val="dk2"/>
                </a:solidFill>
              </a:rPr>
              <a:t>Backtracking from the minimum value position would then further help to find the list of pixels present in the seam. This will give us the possibility to reconstruct the seam path from the bottom to the top easily.</a:t>
            </a:r>
            <a:endParaRPr>
              <a:solidFill>
                <a:schemeClr val="dk2"/>
              </a:solidFill>
            </a:endParaRPr>
          </a:p>
        </p:txBody>
      </p:sp>
      <p:pic>
        <p:nvPicPr>
          <p:cNvPr id="260" name="Google Shape;260;p35"/>
          <p:cNvPicPr preferRelativeResize="0"/>
          <p:nvPr/>
        </p:nvPicPr>
        <p:blipFill>
          <a:blip r:embed="rId3">
            <a:alphaModFix/>
          </a:blip>
          <a:stretch>
            <a:fillRect/>
          </a:stretch>
        </p:blipFill>
        <p:spPr>
          <a:xfrm>
            <a:off x="378050" y="2435500"/>
            <a:ext cx="8376248" cy="26195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6"/>
          <p:cNvSpPr txBox="1">
            <a:spLocks noGrp="1"/>
          </p:cNvSpPr>
          <p:nvPr>
            <p:ph type="title"/>
          </p:nvPr>
        </p:nvSpPr>
        <p:spPr>
          <a:xfrm>
            <a:off x="727650" y="4817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Backtracking</a:t>
            </a:r>
            <a:endParaRPr/>
          </a:p>
        </p:txBody>
      </p:sp>
      <p:pic>
        <p:nvPicPr>
          <p:cNvPr id="266" name="Google Shape;266;p36"/>
          <p:cNvPicPr preferRelativeResize="0"/>
          <p:nvPr/>
        </p:nvPicPr>
        <p:blipFill>
          <a:blip r:embed="rId3">
            <a:alphaModFix/>
          </a:blip>
          <a:stretch>
            <a:fillRect/>
          </a:stretch>
        </p:blipFill>
        <p:spPr>
          <a:xfrm>
            <a:off x="3842600" y="481775"/>
            <a:ext cx="5301401" cy="2245124"/>
          </a:xfrm>
          <a:prstGeom prst="rect">
            <a:avLst/>
          </a:prstGeom>
          <a:noFill/>
          <a:ln>
            <a:noFill/>
          </a:ln>
        </p:spPr>
      </p:pic>
      <p:pic>
        <p:nvPicPr>
          <p:cNvPr id="267" name="Google Shape;267;p36"/>
          <p:cNvPicPr preferRelativeResize="0"/>
          <p:nvPr/>
        </p:nvPicPr>
        <p:blipFill>
          <a:blip r:embed="rId4">
            <a:alphaModFix/>
          </a:blip>
          <a:stretch>
            <a:fillRect/>
          </a:stretch>
        </p:blipFill>
        <p:spPr>
          <a:xfrm>
            <a:off x="89200" y="1273175"/>
            <a:ext cx="2997650" cy="1453725"/>
          </a:xfrm>
          <a:prstGeom prst="rect">
            <a:avLst/>
          </a:prstGeom>
          <a:noFill/>
          <a:ln>
            <a:noFill/>
          </a:ln>
        </p:spPr>
      </p:pic>
      <p:pic>
        <p:nvPicPr>
          <p:cNvPr id="268" name="Google Shape;268;p36"/>
          <p:cNvPicPr preferRelativeResize="0"/>
          <p:nvPr/>
        </p:nvPicPr>
        <p:blipFill>
          <a:blip r:embed="rId5">
            <a:alphaModFix/>
          </a:blip>
          <a:stretch>
            <a:fillRect/>
          </a:stretch>
        </p:blipFill>
        <p:spPr>
          <a:xfrm>
            <a:off x="214200" y="2871350"/>
            <a:ext cx="2595250" cy="1822925"/>
          </a:xfrm>
          <a:prstGeom prst="rect">
            <a:avLst/>
          </a:prstGeom>
          <a:noFill/>
          <a:ln>
            <a:noFill/>
          </a:ln>
        </p:spPr>
      </p:pic>
      <p:sp>
        <p:nvSpPr>
          <p:cNvPr id="269" name="Google Shape;269;p36"/>
          <p:cNvSpPr txBox="1"/>
          <p:nvPr/>
        </p:nvSpPr>
        <p:spPr>
          <a:xfrm>
            <a:off x="90125" y="2578238"/>
            <a:ext cx="31482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Lato"/>
                <a:ea typeface="Lato"/>
                <a:cs typeface="Lato"/>
                <a:sym typeface="Lato"/>
              </a:rPr>
              <a:t>Mask of 5*5 (Same of original pixel in image)</a:t>
            </a:r>
            <a:endParaRPr sz="1200">
              <a:latin typeface="Lato"/>
              <a:ea typeface="Lato"/>
              <a:cs typeface="Lato"/>
              <a:sym typeface="Lato"/>
            </a:endParaRPr>
          </a:p>
        </p:txBody>
      </p:sp>
      <p:sp>
        <p:nvSpPr>
          <p:cNvPr id="270" name="Google Shape;270;p36"/>
          <p:cNvSpPr txBox="1"/>
          <p:nvPr/>
        </p:nvSpPr>
        <p:spPr>
          <a:xfrm>
            <a:off x="90125" y="4694275"/>
            <a:ext cx="29976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Lato"/>
                <a:ea typeface="Lato"/>
                <a:cs typeface="Lato"/>
                <a:sym typeface="Lato"/>
              </a:rPr>
              <a:t>After applying backtracking to the mask</a:t>
            </a:r>
            <a:endParaRPr/>
          </a:p>
        </p:txBody>
      </p:sp>
      <p:pic>
        <p:nvPicPr>
          <p:cNvPr id="271" name="Google Shape;271;p36"/>
          <p:cNvPicPr preferRelativeResize="0"/>
          <p:nvPr/>
        </p:nvPicPr>
        <p:blipFill>
          <a:blip r:embed="rId6">
            <a:alphaModFix/>
          </a:blip>
          <a:stretch>
            <a:fillRect/>
          </a:stretch>
        </p:blipFill>
        <p:spPr>
          <a:xfrm>
            <a:off x="3316000" y="2831625"/>
            <a:ext cx="2363474" cy="1862650"/>
          </a:xfrm>
          <a:prstGeom prst="rect">
            <a:avLst/>
          </a:prstGeom>
          <a:noFill/>
          <a:ln>
            <a:noFill/>
          </a:ln>
        </p:spPr>
      </p:pic>
      <p:sp>
        <p:nvSpPr>
          <p:cNvPr id="272" name="Google Shape;272;p36"/>
          <p:cNvSpPr/>
          <p:nvPr/>
        </p:nvSpPr>
        <p:spPr>
          <a:xfrm>
            <a:off x="5933350" y="3488550"/>
            <a:ext cx="705300" cy="369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6"/>
          <p:cNvSpPr/>
          <p:nvPr/>
        </p:nvSpPr>
        <p:spPr>
          <a:xfrm>
            <a:off x="2896150" y="3356900"/>
            <a:ext cx="342300" cy="701700"/>
          </a:xfrm>
          <a:prstGeom prst="mathPlus">
            <a:avLst>
              <a:gd name="adj1" fmla="val 2352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6"/>
          <p:cNvSpPr txBox="1"/>
          <p:nvPr/>
        </p:nvSpPr>
        <p:spPr>
          <a:xfrm>
            <a:off x="5665450" y="3986900"/>
            <a:ext cx="1241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ato"/>
                <a:ea typeface="Lato"/>
                <a:cs typeface="Lato"/>
                <a:sym typeface="Lato"/>
              </a:rPr>
              <a:t>Reshaping</a:t>
            </a:r>
            <a:endParaRPr>
              <a:latin typeface="Lato"/>
              <a:ea typeface="Lato"/>
              <a:cs typeface="Lato"/>
              <a:sym typeface="Lato"/>
            </a:endParaRPr>
          </a:p>
        </p:txBody>
      </p:sp>
      <p:pic>
        <p:nvPicPr>
          <p:cNvPr id="275" name="Google Shape;275;p36"/>
          <p:cNvPicPr preferRelativeResize="0"/>
          <p:nvPr/>
        </p:nvPicPr>
        <p:blipFill>
          <a:blip r:embed="rId7">
            <a:alphaModFix/>
          </a:blip>
          <a:stretch>
            <a:fillRect/>
          </a:stretch>
        </p:blipFill>
        <p:spPr>
          <a:xfrm>
            <a:off x="6892525" y="2880187"/>
            <a:ext cx="1932651" cy="165511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7"/>
          <p:cNvSpPr txBox="1">
            <a:spLocks noGrp="1"/>
          </p:cNvSpPr>
          <p:nvPr>
            <p:ph type="title"/>
          </p:nvPr>
        </p:nvSpPr>
        <p:spPr>
          <a:xfrm>
            <a:off x="785663" y="415900"/>
            <a:ext cx="7688700" cy="750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Code Snippet to calculate the minimum energy seam</a:t>
            </a:r>
            <a:endParaRPr/>
          </a:p>
        </p:txBody>
      </p:sp>
      <p:sp>
        <p:nvSpPr>
          <p:cNvPr id="281" name="Google Shape;281;p3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82" name="Google Shape;282;p37"/>
          <p:cNvPicPr preferRelativeResize="0"/>
          <p:nvPr/>
        </p:nvPicPr>
        <p:blipFill>
          <a:blip r:embed="rId3">
            <a:alphaModFix/>
          </a:blip>
          <a:stretch>
            <a:fillRect/>
          </a:stretch>
        </p:blipFill>
        <p:spPr>
          <a:xfrm>
            <a:off x="813601" y="1398177"/>
            <a:ext cx="7648726" cy="33192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pic>
        <p:nvPicPr>
          <p:cNvPr id="287" name="Google Shape;287;p38"/>
          <p:cNvPicPr preferRelativeResize="0"/>
          <p:nvPr/>
        </p:nvPicPr>
        <p:blipFill>
          <a:blip r:embed="rId3">
            <a:alphaModFix/>
          </a:blip>
          <a:stretch>
            <a:fillRect/>
          </a:stretch>
        </p:blipFill>
        <p:spPr>
          <a:xfrm>
            <a:off x="1714500" y="1439113"/>
            <a:ext cx="5715000" cy="2695575"/>
          </a:xfrm>
          <a:prstGeom prst="rect">
            <a:avLst/>
          </a:prstGeom>
          <a:noFill/>
          <a:ln>
            <a:noFill/>
          </a:ln>
        </p:spPr>
      </p:pic>
      <p:sp>
        <p:nvSpPr>
          <p:cNvPr id="2" name="TextBox 1">
            <a:extLst>
              <a:ext uri="{FF2B5EF4-FFF2-40B4-BE49-F238E27FC236}">
                <a16:creationId xmlns:a16="http://schemas.microsoft.com/office/drawing/2014/main" id="{C94D22F3-3951-7F19-7EE1-B051ED5C4714}"/>
              </a:ext>
            </a:extLst>
          </p:cNvPr>
          <p:cNvSpPr txBox="1"/>
          <p:nvPr/>
        </p:nvSpPr>
        <p:spPr>
          <a:xfrm>
            <a:off x="1359673" y="4516341"/>
            <a:ext cx="6830716" cy="307777"/>
          </a:xfrm>
          <a:prstGeom prst="rect">
            <a:avLst/>
          </a:prstGeom>
          <a:noFill/>
        </p:spPr>
        <p:txBody>
          <a:bodyPr wrap="none" rtlCol="0">
            <a:spAutoFit/>
          </a:bodyPr>
          <a:lstStyle/>
          <a:p>
            <a:r>
              <a:rPr lang="en-US" dirty="0"/>
              <a:t>Figure: Gif to visually illustrate how the seam carving works for image size reduction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9"/>
          <p:cNvSpPr txBox="1">
            <a:spLocks noGrp="1"/>
          </p:cNvSpPr>
          <p:nvPr>
            <p:ph type="title"/>
          </p:nvPr>
        </p:nvSpPr>
        <p:spPr>
          <a:xfrm>
            <a:off x="729450" y="516800"/>
            <a:ext cx="8414700" cy="611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References </a:t>
            </a:r>
            <a:endParaRPr/>
          </a:p>
        </p:txBody>
      </p:sp>
      <p:sp>
        <p:nvSpPr>
          <p:cNvPr id="293" name="Google Shape;293;p39"/>
          <p:cNvSpPr txBox="1">
            <a:spLocks noGrp="1"/>
          </p:cNvSpPr>
          <p:nvPr>
            <p:ph type="body" idx="1"/>
          </p:nvPr>
        </p:nvSpPr>
        <p:spPr>
          <a:xfrm>
            <a:off x="729450" y="1288225"/>
            <a:ext cx="7688700" cy="3281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457200" lvl="0" indent="-311150" algn="l" rtl="0">
              <a:spcBef>
                <a:spcPts val="1200"/>
              </a:spcBef>
              <a:spcAft>
                <a:spcPts val="0"/>
              </a:spcAft>
              <a:buSzPts val="1300"/>
              <a:buAutoNum type="arabicPeriod"/>
            </a:pPr>
            <a:r>
              <a:rPr lang="en" u="sng">
                <a:solidFill>
                  <a:schemeClr val="hlink"/>
                </a:solidFill>
                <a:hlinkClick r:id="rId3"/>
              </a:rPr>
              <a:t>https://en.wikipedia.org/wiki/Image_derivative</a:t>
            </a:r>
            <a:endParaRPr/>
          </a:p>
          <a:p>
            <a:pPr marL="457200" lvl="0" indent="0" algn="l" rtl="0">
              <a:spcBef>
                <a:spcPts val="1200"/>
              </a:spcBef>
              <a:spcAft>
                <a:spcPts val="0"/>
              </a:spcAft>
              <a:buNone/>
            </a:pPr>
            <a:endParaRPr/>
          </a:p>
          <a:p>
            <a:pPr marL="457200" lvl="0" indent="-311150" algn="l" rtl="0">
              <a:spcBef>
                <a:spcPts val="1200"/>
              </a:spcBef>
              <a:spcAft>
                <a:spcPts val="0"/>
              </a:spcAft>
              <a:buSzPts val="1300"/>
              <a:buAutoNum type="arabicPeriod"/>
            </a:pPr>
            <a:r>
              <a:rPr lang="en" u="sng">
                <a:solidFill>
                  <a:schemeClr val="hlink"/>
                </a:solidFill>
                <a:hlinkClick r:id="rId4"/>
              </a:rPr>
              <a:t>https://www.youtube.com/watch?v=6NcIJXTlugc&amp;ab_channel=r3dux</a:t>
            </a:r>
            <a:endParaRPr/>
          </a:p>
          <a:p>
            <a:pPr marL="0" lvl="0" indent="0" algn="l" rtl="0">
              <a:spcBef>
                <a:spcPts val="1200"/>
              </a:spcBef>
              <a:spcAft>
                <a:spcPts val="0"/>
              </a:spcAft>
              <a:buNone/>
            </a:pPr>
            <a:endParaRPr/>
          </a:p>
          <a:p>
            <a:pPr marL="457200" lvl="0" indent="-311150" algn="l" rtl="0">
              <a:spcBef>
                <a:spcPts val="1200"/>
              </a:spcBef>
              <a:spcAft>
                <a:spcPts val="0"/>
              </a:spcAft>
              <a:buSzPts val="1300"/>
              <a:buAutoNum type="arabicPeriod"/>
            </a:pPr>
            <a:r>
              <a:rPr lang="en" u="sng">
                <a:solidFill>
                  <a:schemeClr val="hlink"/>
                </a:solidFill>
                <a:hlinkClick r:id="rId5"/>
              </a:rPr>
              <a:t>https://trekhleb.dev/blog/2021/content-aware-image-resizing-in-javascript/</a:t>
            </a:r>
            <a:endParaRPr/>
          </a:p>
          <a:p>
            <a:pPr marL="457200" lvl="0" indent="0" algn="l" rtl="0">
              <a:spcBef>
                <a:spcPts val="1200"/>
              </a:spcBef>
              <a:spcAft>
                <a:spcPts val="0"/>
              </a:spcAft>
              <a:buNone/>
            </a:pPr>
            <a:endParaRPr/>
          </a:p>
          <a:p>
            <a:pPr marL="457200" lvl="0" indent="0" algn="l" rtl="0">
              <a:spcBef>
                <a:spcPts val="1200"/>
              </a:spcBef>
              <a:spcAft>
                <a:spcPts val="12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7650" y="5852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Solutions?</a:t>
            </a:r>
            <a:endParaRPr/>
          </a:p>
        </p:txBody>
      </p:sp>
      <p:sp>
        <p:nvSpPr>
          <p:cNvPr id="99" name="Google Shape;99;p15"/>
          <p:cNvSpPr txBox="1">
            <a:spLocks noGrp="1"/>
          </p:cNvSpPr>
          <p:nvPr>
            <p:ph type="body" idx="1"/>
          </p:nvPr>
        </p:nvSpPr>
        <p:spPr>
          <a:xfrm>
            <a:off x="729450" y="1363450"/>
            <a:ext cx="7688700" cy="2976600"/>
          </a:xfrm>
          <a:prstGeom prst="rect">
            <a:avLst/>
          </a:prstGeom>
        </p:spPr>
        <p:txBody>
          <a:bodyPr spcFirstLastPara="1" wrap="square" lIns="91425" tIns="91425" rIns="91425" bIns="91425" anchor="t" anchorCtr="0">
            <a:normAutofit/>
          </a:bodyPr>
          <a:lstStyle/>
          <a:p>
            <a:pPr marL="457200" lvl="0" indent="-311150" algn="just" rtl="0">
              <a:spcBef>
                <a:spcPts val="0"/>
              </a:spcBef>
              <a:spcAft>
                <a:spcPts val="0"/>
              </a:spcAft>
              <a:buClr>
                <a:schemeClr val="dk2"/>
              </a:buClr>
              <a:buSzPts val="1300"/>
              <a:buAutoNum type="alphaLcParenR"/>
            </a:pPr>
            <a:r>
              <a:rPr lang="en" dirty="0">
                <a:solidFill>
                  <a:schemeClr val="dk2"/>
                </a:solidFill>
              </a:rPr>
              <a:t>Scaling</a:t>
            </a:r>
            <a:endParaRPr dirty="0">
              <a:solidFill>
                <a:schemeClr val="dk2"/>
              </a:solidFill>
            </a:endParaRPr>
          </a:p>
          <a:p>
            <a:pPr marL="457200" lvl="0" indent="0" algn="just" rtl="0">
              <a:spcBef>
                <a:spcPts val="1200"/>
              </a:spcBef>
              <a:spcAft>
                <a:spcPts val="0"/>
              </a:spcAft>
              <a:buNone/>
            </a:pPr>
            <a:r>
              <a:rPr lang="en" dirty="0">
                <a:solidFill>
                  <a:schemeClr val="dk2"/>
                </a:solidFill>
              </a:rPr>
              <a:t>Content Independent: </a:t>
            </a:r>
            <a:endParaRPr dirty="0">
              <a:solidFill>
                <a:schemeClr val="dk2"/>
              </a:solidFill>
            </a:endParaRPr>
          </a:p>
          <a:p>
            <a:pPr marL="457200" lvl="0" indent="0" algn="just" rtl="0">
              <a:spcBef>
                <a:spcPts val="1200"/>
              </a:spcBef>
              <a:spcAft>
                <a:spcPts val="0"/>
              </a:spcAft>
              <a:buNone/>
            </a:pPr>
            <a:r>
              <a:rPr lang="en" dirty="0">
                <a:solidFill>
                  <a:schemeClr val="dk2"/>
                </a:solidFill>
              </a:rPr>
              <a:t>Results in distorting the contents in the image</a:t>
            </a:r>
            <a:endParaRPr dirty="0">
              <a:solidFill>
                <a:schemeClr val="dk2"/>
              </a:solidFill>
            </a:endParaRPr>
          </a:p>
          <a:p>
            <a:pPr marL="457200" lvl="0" indent="0" algn="just" rtl="0">
              <a:spcBef>
                <a:spcPts val="1200"/>
              </a:spcBef>
              <a:spcAft>
                <a:spcPts val="0"/>
              </a:spcAft>
              <a:buNone/>
            </a:pPr>
            <a:endParaRPr dirty="0">
              <a:solidFill>
                <a:schemeClr val="dk2"/>
              </a:solidFill>
            </a:endParaRPr>
          </a:p>
          <a:p>
            <a:pPr marL="146050" lvl="0" indent="0" algn="just" rtl="0">
              <a:spcBef>
                <a:spcPts val="1200"/>
              </a:spcBef>
              <a:spcAft>
                <a:spcPts val="0"/>
              </a:spcAft>
              <a:buClr>
                <a:schemeClr val="dk2"/>
              </a:buClr>
              <a:buSzPts val="1300"/>
              <a:buNone/>
            </a:pPr>
            <a:r>
              <a:rPr lang="en" dirty="0">
                <a:solidFill>
                  <a:schemeClr val="dk2"/>
                </a:solidFill>
              </a:rPr>
              <a:t>b)    Cropping</a:t>
            </a:r>
            <a:endParaRPr dirty="0">
              <a:solidFill>
                <a:schemeClr val="dk2"/>
              </a:solidFill>
            </a:endParaRPr>
          </a:p>
          <a:p>
            <a:pPr marL="457200" lvl="0" indent="0" algn="just" rtl="0">
              <a:spcBef>
                <a:spcPts val="1200"/>
              </a:spcBef>
              <a:spcAft>
                <a:spcPts val="0"/>
              </a:spcAft>
              <a:buNone/>
            </a:pPr>
            <a:r>
              <a:rPr lang="en" dirty="0">
                <a:solidFill>
                  <a:schemeClr val="dk2"/>
                </a:solidFill>
              </a:rPr>
              <a:t>Remove pixels from the image periphery only:</a:t>
            </a:r>
            <a:endParaRPr dirty="0">
              <a:solidFill>
                <a:schemeClr val="dk2"/>
              </a:solidFill>
            </a:endParaRPr>
          </a:p>
          <a:p>
            <a:pPr marL="457200" lvl="0" indent="0" algn="just" rtl="0">
              <a:spcBef>
                <a:spcPts val="1200"/>
              </a:spcBef>
              <a:spcAft>
                <a:spcPts val="1200"/>
              </a:spcAft>
              <a:buNone/>
            </a:pPr>
            <a:r>
              <a:rPr lang="en" dirty="0">
                <a:solidFill>
                  <a:schemeClr val="dk2"/>
                </a:solidFill>
              </a:rPr>
              <a:t>Results in fully cutting out some portion from the edges</a:t>
            </a:r>
            <a:endParaRPr dirty="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727650" y="5288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Introduction to Seam Carving</a:t>
            </a:r>
            <a:endParaRPr/>
          </a:p>
        </p:txBody>
      </p:sp>
      <p:sp>
        <p:nvSpPr>
          <p:cNvPr id="105" name="Google Shape;105;p16"/>
          <p:cNvSpPr txBox="1">
            <a:spLocks noGrp="1"/>
          </p:cNvSpPr>
          <p:nvPr>
            <p:ph type="body" idx="1"/>
          </p:nvPr>
        </p:nvSpPr>
        <p:spPr>
          <a:xfrm>
            <a:off x="727650" y="1260000"/>
            <a:ext cx="7688700" cy="3774600"/>
          </a:xfrm>
          <a:prstGeom prst="rect">
            <a:avLst/>
          </a:prstGeom>
        </p:spPr>
        <p:txBody>
          <a:bodyPr spcFirstLastPara="1" wrap="square" lIns="91425" tIns="91425" rIns="91425" bIns="91425" anchor="t" anchorCtr="0">
            <a:normAutofit fontScale="92500" lnSpcReduction="10000"/>
          </a:bodyPr>
          <a:lstStyle/>
          <a:p>
            <a:pPr marL="0" lvl="0" indent="0" algn="just" rtl="0">
              <a:spcBef>
                <a:spcPts val="0"/>
              </a:spcBef>
              <a:spcAft>
                <a:spcPts val="0"/>
              </a:spcAft>
              <a:buNone/>
            </a:pPr>
            <a:r>
              <a:rPr lang="en">
                <a:solidFill>
                  <a:schemeClr val="dk2"/>
                </a:solidFill>
              </a:rPr>
              <a:t>An algorithm for content-aware image resizing without distorting or even cropping the image. </a:t>
            </a:r>
            <a:endParaRPr>
              <a:solidFill>
                <a:schemeClr val="dk2"/>
              </a:solidFill>
            </a:endParaRPr>
          </a:p>
          <a:p>
            <a:pPr marL="0" lvl="0" indent="0" algn="just" rtl="0">
              <a:spcBef>
                <a:spcPts val="1200"/>
              </a:spcBef>
              <a:spcAft>
                <a:spcPts val="0"/>
              </a:spcAft>
              <a:buNone/>
            </a:pPr>
            <a:r>
              <a:rPr lang="en">
                <a:solidFill>
                  <a:schemeClr val="dk2"/>
                </a:solidFill>
              </a:rPr>
              <a:t>Pixels added or removed based on the </a:t>
            </a:r>
            <a:r>
              <a:rPr lang="en" b="1">
                <a:solidFill>
                  <a:schemeClr val="dk2"/>
                </a:solidFill>
              </a:rPr>
              <a:t>low-energy areas</a:t>
            </a:r>
            <a:r>
              <a:rPr lang="en">
                <a:solidFill>
                  <a:schemeClr val="dk2"/>
                </a:solidFill>
              </a:rPr>
              <a:t> of the images.</a:t>
            </a:r>
            <a:endParaRPr>
              <a:solidFill>
                <a:schemeClr val="dk2"/>
              </a:solidFill>
            </a:endParaRPr>
          </a:p>
          <a:p>
            <a:pPr marL="0" lvl="0" indent="0" algn="just" rtl="0">
              <a:spcBef>
                <a:spcPts val="1200"/>
              </a:spcBef>
              <a:spcAft>
                <a:spcPts val="0"/>
              </a:spcAft>
              <a:buNone/>
            </a:pPr>
            <a:r>
              <a:rPr lang="en">
                <a:solidFill>
                  <a:schemeClr val="dk2"/>
                </a:solidFill>
              </a:rPr>
              <a:t>(This means that the contents i.e, in this case the pixels to add or remove are particularly picked based on the content of the image itself. These are typically called the “</a:t>
            </a:r>
            <a:r>
              <a:rPr lang="en" b="1">
                <a:solidFill>
                  <a:schemeClr val="dk2"/>
                </a:solidFill>
              </a:rPr>
              <a:t>low-energy</a:t>
            </a:r>
            <a:r>
              <a:rPr lang="en">
                <a:solidFill>
                  <a:schemeClr val="dk2"/>
                </a:solidFill>
              </a:rPr>
              <a:t>” areas of the images.)</a:t>
            </a:r>
            <a:endParaRPr>
              <a:solidFill>
                <a:schemeClr val="dk2"/>
              </a:solidFill>
            </a:endParaRPr>
          </a:p>
          <a:p>
            <a:pPr marL="0" lvl="0" indent="0" algn="just" rtl="0">
              <a:spcBef>
                <a:spcPts val="1200"/>
              </a:spcBef>
              <a:spcAft>
                <a:spcPts val="0"/>
              </a:spcAft>
              <a:buNone/>
            </a:pPr>
            <a:r>
              <a:rPr lang="en">
                <a:solidFill>
                  <a:schemeClr val="dk2"/>
                </a:solidFill>
              </a:rPr>
              <a:t>Seams are formed to create paths of </a:t>
            </a:r>
            <a:r>
              <a:rPr lang="en" b="1">
                <a:solidFill>
                  <a:schemeClr val="dk2"/>
                </a:solidFill>
              </a:rPr>
              <a:t>least importance</a:t>
            </a:r>
            <a:r>
              <a:rPr lang="en">
                <a:solidFill>
                  <a:schemeClr val="dk2"/>
                </a:solidFill>
              </a:rPr>
              <a:t>. </a:t>
            </a:r>
            <a:endParaRPr>
              <a:solidFill>
                <a:schemeClr val="dk2"/>
              </a:solidFill>
            </a:endParaRPr>
          </a:p>
          <a:p>
            <a:pPr marL="0" lvl="0" indent="0" algn="just" rtl="0">
              <a:spcBef>
                <a:spcPts val="1200"/>
              </a:spcBef>
              <a:spcAft>
                <a:spcPts val="0"/>
              </a:spcAft>
              <a:buNone/>
            </a:pPr>
            <a:r>
              <a:rPr lang="en">
                <a:solidFill>
                  <a:schemeClr val="dk2"/>
                </a:solidFill>
              </a:rPr>
              <a:t>(Seams are formed to create paths of </a:t>
            </a:r>
            <a:r>
              <a:rPr lang="en" b="1">
                <a:solidFill>
                  <a:schemeClr val="dk2"/>
                </a:solidFill>
              </a:rPr>
              <a:t>least importance</a:t>
            </a:r>
            <a:r>
              <a:rPr lang="en">
                <a:solidFill>
                  <a:schemeClr val="dk2"/>
                </a:solidFill>
              </a:rPr>
              <a:t>, either horizontal or vertical seams, within the image, and later on helps remove those unwanted or least important seams. )</a:t>
            </a:r>
            <a:endParaRPr>
              <a:solidFill>
                <a:schemeClr val="dk2"/>
              </a:solidFill>
            </a:endParaRPr>
          </a:p>
          <a:p>
            <a:pPr marL="0" lvl="0" indent="0" algn="just" rtl="0">
              <a:spcBef>
                <a:spcPts val="1200"/>
              </a:spcBef>
              <a:spcAft>
                <a:spcPts val="0"/>
              </a:spcAft>
              <a:buNone/>
            </a:pPr>
            <a:r>
              <a:rPr lang="en">
                <a:solidFill>
                  <a:schemeClr val="dk2"/>
                </a:solidFill>
              </a:rPr>
              <a:t>This process therefore results in either reducing the image size or expanding that image by inserting the seams. </a:t>
            </a:r>
            <a:endParaRPr>
              <a:solidFill>
                <a:schemeClr val="dk2"/>
              </a:solidFill>
            </a:endParaRPr>
          </a:p>
          <a:p>
            <a:pPr marL="0" lvl="0" indent="0" algn="just" rtl="0">
              <a:spcBef>
                <a:spcPts val="1200"/>
              </a:spcBef>
              <a:spcAft>
                <a:spcPts val="0"/>
              </a:spcAft>
              <a:buNone/>
            </a:pPr>
            <a:r>
              <a:rPr lang="en">
                <a:solidFill>
                  <a:schemeClr val="dk2"/>
                </a:solidFill>
              </a:rPr>
              <a:t>When reducing the width of an image, seam carving looks for a vertical seam that runs from the top of the image to the bottom.</a:t>
            </a:r>
            <a:endParaRPr>
              <a:solidFill>
                <a:schemeClr val="dk2"/>
              </a:solidFill>
            </a:endParaRPr>
          </a:p>
          <a:p>
            <a:pPr marL="0" lvl="0" indent="0" algn="just" rtl="0">
              <a:spcBef>
                <a:spcPts val="1200"/>
              </a:spcBef>
              <a:spcAft>
                <a:spcPts val="1200"/>
              </a:spcAft>
              <a:buNone/>
            </a:pPr>
            <a:r>
              <a:rPr lang="en">
                <a:solidFill>
                  <a:schemeClr val="dk2"/>
                </a:solidFill>
              </a:rPr>
              <a:t>And when reducing the height of the image, seam carving looks for a horizontal seam that runs from the left of the image to the bottom.</a:t>
            </a:r>
            <a:endParaRPr>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27650" y="6040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a seam?</a:t>
            </a:r>
            <a:endParaRPr/>
          </a:p>
        </p:txBody>
      </p:sp>
      <p:sp>
        <p:nvSpPr>
          <p:cNvPr id="111" name="Google Shape;111;p17"/>
          <p:cNvSpPr txBox="1">
            <a:spLocks noGrp="1"/>
          </p:cNvSpPr>
          <p:nvPr>
            <p:ph type="body" idx="1"/>
          </p:nvPr>
        </p:nvSpPr>
        <p:spPr>
          <a:xfrm>
            <a:off x="727650" y="1382275"/>
            <a:ext cx="2392200" cy="3422700"/>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0"/>
              </a:spcAft>
              <a:buNone/>
            </a:pPr>
            <a:r>
              <a:rPr lang="en">
                <a:solidFill>
                  <a:schemeClr val="dk2"/>
                </a:solidFill>
              </a:rPr>
              <a:t>A seam is a connected path of low energy pixels which cross the image such as top to bottom or left to right. There is no necessity that path should be straight line only. It can be random. By successively removing or inserting a seams image can be reduced, or enlarge.</a:t>
            </a:r>
            <a:endParaRPr>
              <a:solidFill>
                <a:schemeClr val="dk2"/>
              </a:solidFill>
            </a:endParaRPr>
          </a:p>
          <a:p>
            <a:pPr marL="0" lvl="0" indent="0" algn="just" rtl="0">
              <a:spcBef>
                <a:spcPts val="1200"/>
              </a:spcBef>
              <a:spcAft>
                <a:spcPts val="1200"/>
              </a:spcAft>
              <a:buNone/>
            </a:pPr>
            <a:r>
              <a:rPr lang="en">
                <a:solidFill>
                  <a:schemeClr val="dk2"/>
                </a:solidFill>
              </a:rPr>
              <a:t>It is the seam with the help of which the image is resized by one pixel at a time either horizontally or vertically.</a:t>
            </a:r>
            <a:endParaRPr>
              <a:solidFill>
                <a:schemeClr val="dk2"/>
              </a:solidFill>
            </a:endParaRPr>
          </a:p>
        </p:txBody>
      </p:sp>
      <p:pic>
        <p:nvPicPr>
          <p:cNvPr id="112" name="Google Shape;112;p17"/>
          <p:cNvPicPr preferRelativeResize="0"/>
          <p:nvPr/>
        </p:nvPicPr>
        <p:blipFill>
          <a:blip r:embed="rId3">
            <a:alphaModFix/>
          </a:blip>
          <a:stretch>
            <a:fillRect/>
          </a:stretch>
        </p:blipFill>
        <p:spPr>
          <a:xfrm>
            <a:off x="3195150" y="1382275"/>
            <a:ext cx="5799124" cy="33286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8"/>
          <p:cNvSpPr txBox="1">
            <a:spLocks noGrp="1"/>
          </p:cNvSpPr>
          <p:nvPr>
            <p:ph type="title"/>
          </p:nvPr>
        </p:nvSpPr>
        <p:spPr>
          <a:xfrm>
            <a:off x="727650" y="6040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Application of Seam Carving</a:t>
            </a:r>
            <a:endParaRPr/>
          </a:p>
        </p:txBody>
      </p:sp>
      <p:sp>
        <p:nvSpPr>
          <p:cNvPr id="118" name="Google Shape;118;p18"/>
          <p:cNvSpPr txBox="1">
            <a:spLocks noGrp="1"/>
          </p:cNvSpPr>
          <p:nvPr>
            <p:ph type="body" idx="1"/>
          </p:nvPr>
        </p:nvSpPr>
        <p:spPr>
          <a:xfrm>
            <a:off x="729450" y="1476300"/>
            <a:ext cx="7688700" cy="3178200"/>
          </a:xfrm>
          <a:prstGeom prst="rect">
            <a:avLst/>
          </a:prstGeom>
        </p:spPr>
        <p:txBody>
          <a:bodyPr spcFirstLastPara="1" wrap="square" lIns="91425" tIns="91425" rIns="91425" bIns="91425" anchor="t" anchorCtr="0">
            <a:normAutofit/>
          </a:bodyPr>
          <a:lstStyle/>
          <a:p>
            <a:pPr marL="457200" lvl="0" indent="-311150" algn="just" rtl="0">
              <a:spcBef>
                <a:spcPts val="0"/>
              </a:spcBef>
              <a:spcAft>
                <a:spcPts val="0"/>
              </a:spcAft>
              <a:buClr>
                <a:schemeClr val="dk2"/>
              </a:buClr>
              <a:buSzPts val="1300"/>
              <a:buAutoNum type="arabicPeriod"/>
            </a:pPr>
            <a:r>
              <a:rPr lang="en" dirty="0">
                <a:solidFill>
                  <a:schemeClr val="dk2"/>
                </a:solidFill>
              </a:rPr>
              <a:t>Responsive Web Pages</a:t>
            </a:r>
            <a:endParaRPr dirty="0">
              <a:solidFill>
                <a:schemeClr val="dk2"/>
              </a:solidFill>
            </a:endParaRPr>
          </a:p>
          <a:p>
            <a:pPr marL="457200" lvl="0" indent="0" algn="just" rtl="0">
              <a:spcBef>
                <a:spcPts val="1200"/>
              </a:spcBef>
              <a:spcAft>
                <a:spcPts val="0"/>
              </a:spcAft>
              <a:buNone/>
            </a:pPr>
            <a:r>
              <a:rPr lang="en" dirty="0">
                <a:solidFill>
                  <a:schemeClr val="dk2"/>
                </a:solidFill>
              </a:rPr>
              <a:t>While automatically adjusting the pages for different screen sizes</a:t>
            </a:r>
            <a:endParaRPr dirty="0">
              <a:solidFill>
                <a:schemeClr val="dk2"/>
              </a:solidFill>
            </a:endParaRPr>
          </a:p>
          <a:p>
            <a:pPr marL="457200" lvl="0" indent="0" algn="just" rtl="0">
              <a:spcBef>
                <a:spcPts val="1200"/>
              </a:spcBef>
              <a:spcAft>
                <a:spcPts val="0"/>
              </a:spcAft>
              <a:buNone/>
            </a:pPr>
            <a:endParaRPr dirty="0">
              <a:solidFill>
                <a:schemeClr val="dk2"/>
              </a:solidFill>
            </a:endParaRPr>
          </a:p>
          <a:p>
            <a:pPr marL="146050" lvl="0" indent="0" algn="just" rtl="0">
              <a:spcBef>
                <a:spcPts val="1200"/>
              </a:spcBef>
              <a:spcAft>
                <a:spcPts val="0"/>
              </a:spcAft>
              <a:buClr>
                <a:schemeClr val="dk2"/>
              </a:buClr>
              <a:buSzPts val="1300"/>
              <a:buNone/>
            </a:pPr>
            <a:r>
              <a:rPr lang="en" dirty="0">
                <a:solidFill>
                  <a:schemeClr val="dk2"/>
                </a:solidFill>
              </a:rPr>
              <a:t>2.    Object Removal</a:t>
            </a:r>
            <a:endParaRPr dirty="0">
              <a:solidFill>
                <a:schemeClr val="dk2"/>
              </a:solidFill>
            </a:endParaRPr>
          </a:p>
          <a:p>
            <a:pPr marL="457200" lvl="0" indent="0" algn="just" rtl="0">
              <a:spcBef>
                <a:spcPts val="1200"/>
              </a:spcBef>
              <a:spcAft>
                <a:spcPts val="0"/>
              </a:spcAft>
              <a:buNone/>
            </a:pPr>
            <a:endParaRPr dirty="0">
              <a:solidFill>
                <a:schemeClr val="dk2"/>
              </a:solidFill>
            </a:endParaRPr>
          </a:p>
          <a:p>
            <a:pPr marL="146050" lvl="0" indent="0" algn="just" rtl="0">
              <a:spcBef>
                <a:spcPts val="1200"/>
              </a:spcBef>
              <a:spcAft>
                <a:spcPts val="0"/>
              </a:spcAft>
              <a:buClr>
                <a:schemeClr val="dk2"/>
              </a:buClr>
              <a:buSzPts val="1300"/>
              <a:buNone/>
            </a:pPr>
            <a:r>
              <a:rPr lang="en" dirty="0">
                <a:solidFill>
                  <a:schemeClr val="dk2"/>
                </a:solidFill>
              </a:rPr>
              <a:t>3.     Image Enlargement and Reduction</a:t>
            </a:r>
            <a:endParaRPr dirty="0">
              <a:solidFill>
                <a:schemeClr val="dk2"/>
              </a:solidFill>
            </a:endParaRPr>
          </a:p>
          <a:p>
            <a:pPr marL="457200" lvl="0" indent="0" algn="just" rtl="0">
              <a:spcBef>
                <a:spcPts val="1200"/>
              </a:spcBef>
              <a:spcAft>
                <a:spcPts val="0"/>
              </a:spcAft>
              <a:buNone/>
            </a:pPr>
            <a:endParaRPr dirty="0">
              <a:solidFill>
                <a:schemeClr val="dk2"/>
              </a:solidFill>
            </a:endParaRPr>
          </a:p>
          <a:p>
            <a:pPr marL="146050" lvl="0" indent="0" algn="just" rtl="0">
              <a:spcBef>
                <a:spcPts val="1200"/>
              </a:spcBef>
              <a:spcAft>
                <a:spcPts val="0"/>
              </a:spcAft>
              <a:buClr>
                <a:schemeClr val="dk2"/>
              </a:buClr>
              <a:buSzPts val="1300"/>
              <a:buNone/>
            </a:pPr>
            <a:r>
              <a:rPr lang="en" dirty="0">
                <a:solidFill>
                  <a:schemeClr val="dk2"/>
                </a:solidFill>
              </a:rPr>
              <a:t>4.    Content Amplifications</a:t>
            </a:r>
            <a:endParaRPr dirty="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9"/>
          <p:cNvSpPr txBox="1">
            <a:spLocks noGrp="1"/>
          </p:cNvSpPr>
          <p:nvPr>
            <p:ph type="title"/>
          </p:nvPr>
        </p:nvSpPr>
        <p:spPr>
          <a:xfrm>
            <a:off x="727650" y="5173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Approach of Resizing (For Reduction)</a:t>
            </a:r>
            <a:endParaRPr/>
          </a:p>
        </p:txBody>
      </p:sp>
      <p:sp>
        <p:nvSpPr>
          <p:cNvPr id="124" name="Google Shape;124;p19"/>
          <p:cNvSpPr txBox="1">
            <a:spLocks noGrp="1"/>
          </p:cNvSpPr>
          <p:nvPr>
            <p:ph type="body" idx="1"/>
          </p:nvPr>
        </p:nvSpPr>
        <p:spPr>
          <a:xfrm>
            <a:off x="727650" y="1532700"/>
            <a:ext cx="8031600" cy="31596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en" sz="1700">
                <a:solidFill>
                  <a:schemeClr val="dk2"/>
                </a:solidFill>
              </a:rPr>
              <a:t>Step 1: Assigning energy to every pixel of the image</a:t>
            </a:r>
            <a:endParaRPr sz="1700">
              <a:solidFill>
                <a:schemeClr val="dk2"/>
              </a:solidFill>
            </a:endParaRPr>
          </a:p>
          <a:p>
            <a:pPr marL="0" lvl="0" indent="0" algn="just" rtl="0">
              <a:lnSpc>
                <a:spcPct val="150000"/>
              </a:lnSpc>
              <a:spcBef>
                <a:spcPts val="1200"/>
              </a:spcBef>
              <a:spcAft>
                <a:spcPts val="0"/>
              </a:spcAft>
              <a:buNone/>
            </a:pPr>
            <a:r>
              <a:rPr lang="en" sz="1700">
                <a:solidFill>
                  <a:schemeClr val="dk2"/>
                </a:solidFill>
              </a:rPr>
              <a:t>Step 2: Find the seam with the lowest importance or minimum cost</a:t>
            </a:r>
            <a:endParaRPr sz="1700">
              <a:solidFill>
                <a:schemeClr val="dk2"/>
              </a:solidFill>
            </a:endParaRPr>
          </a:p>
          <a:p>
            <a:pPr marL="0" lvl="0" indent="0" algn="just" rtl="0">
              <a:lnSpc>
                <a:spcPct val="150000"/>
              </a:lnSpc>
              <a:spcBef>
                <a:spcPts val="0"/>
              </a:spcBef>
              <a:spcAft>
                <a:spcPts val="0"/>
              </a:spcAft>
              <a:buNone/>
            </a:pPr>
            <a:endParaRPr sz="1700">
              <a:solidFill>
                <a:schemeClr val="dk2"/>
              </a:solidFill>
            </a:endParaRPr>
          </a:p>
          <a:p>
            <a:pPr marL="0" lvl="0" indent="0" algn="just" rtl="0">
              <a:lnSpc>
                <a:spcPct val="150000"/>
              </a:lnSpc>
              <a:spcBef>
                <a:spcPts val="0"/>
              </a:spcBef>
              <a:spcAft>
                <a:spcPts val="0"/>
              </a:spcAft>
              <a:buNone/>
            </a:pPr>
            <a:r>
              <a:rPr lang="en" sz="1700">
                <a:solidFill>
                  <a:schemeClr val="dk2"/>
                </a:solidFill>
              </a:rPr>
              <a:t>Step 3: Use the backtrack method to remove or delete all the pixels in the path</a:t>
            </a:r>
            <a:endParaRPr sz="1700">
              <a:solidFill>
                <a:schemeClr val="dk2"/>
              </a:solidFill>
            </a:endParaRPr>
          </a:p>
          <a:p>
            <a:pPr marL="0" lvl="0" indent="0" algn="just" rtl="0">
              <a:lnSpc>
                <a:spcPct val="150000"/>
              </a:lnSpc>
              <a:spcBef>
                <a:spcPts val="0"/>
              </a:spcBef>
              <a:spcAft>
                <a:spcPts val="0"/>
              </a:spcAft>
              <a:buNone/>
            </a:pPr>
            <a:endParaRPr sz="1700">
              <a:solidFill>
                <a:schemeClr val="dk2"/>
              </a:solidFill>
            </a:endParaRPr>
          </a:p>
          <a:p>
            <a:pPr marL="0" lvl="0" indent="0" algn="just" rtl="0">
              <a:lnSpc>
                <a:spcPct val="150000"/>
              </a:lnSpc>
              <a:spcBef>
                <a:spcPts val="0"/>
              </a:spcBef>
              <a:spcAft>
                <a:spcPts val="0"/>
              </a:spcAft>
              <a:buNone/>
            </a:pPr>
            <a:r>
              <a:rPr lang="en" sz="1700">
                <a:solidFill>
                  <a:schemeClr val="dk2"/>
                </a:solidFill>
              </a:rPr>
              <a:t>Step 4: Now, we repeat steps 1 to 3 till the desired numbers of columns are deleted</a:t>
            </a:r>
            <a:endParaRPr sz="17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0"/>
          <p:cNvSpPr txBox="1">
            <a:spLocks noGrp="1"/>
          </p:cNvSpPr>
          <p:nvPr>
            <p:ph type="title"/>
          </p:nvPr>
        </p:nvSpPr>
        <p:spPr>
          <a:xfrm>
            <a:off x="727650" y="5173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Step 1</a:t>
            </a:r>
            <a:endParaRPr/>
          </a:p>
        </p:txBody>
      </p:sp>
      <p:sp>
        <p:nvSpPr>
          <p:cNvPr id="130" name="Google Shape;130;p20"/>
          <p:cNvSpPr txBox="1">
            <a:spLocks noGrp="1"/>
          </p:cNvSpPr>
          <p:nvPr>
            <p:ph type="body" idx="1"/>
          </p:nvPr>
        </p:nvSpPr>
        <p:spPr>
          <a:xfrm>
            <a:off x="727650" y="1250300"/>
            <a:ext cx="8031600" cy="36840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endParaRPr sz="1700">
              <a:solidFill>
                <a:schemeClr val="dk2"/>
              </a:solidFill>
            </a:endParaRPr>
          </a:p>
          <a:p>
            <a:pPr marL="0" lvl="0" indent="0" algn="just" rtl="0">
              <a:spcBef>
                <a:spcPts val="1200"/>
              </a:spcBef>
              <a:spcAft>
                <a:spcPts val="0"/>
              </a:spcAft>
              <a:buNone/>
            </a:pPr>
            <a:r>
              <a:rPr lang="en" sz="1700">
                <a:solidFill>
                  <a:schemeClr val="dk2"/>
                </a:solidFill>
              </a:rPr>
              <a:t>Step 1:  Assigning energy to every pixel of the image.</a:t>
            </a:r>
            <a:endParaRPr sz="1700">
              <a:solidFill>
                <a:schemeClr val="dk2"/>
              </a:solidFill>
            </a:endParaRPr>
          </a:p>
          <a:p>
            <a:pPr marL="0" lvl="0" indent="0" algn="just" rtl="0">
              <a:spcBef>
                <a:spcPts val="1200"/>
              </a:spcBef>
              <a:spcAft>
                <a:spcPts val="0"/>
              </a:spcAft>
              <a:buNone/>
            </a:pPr>
            <a:r>
              <a:rPr lang="en" sz="1700" b="1">
                <a:solidFill>
                  <a:schemeClr val="dk2"/>
                </a:solidFill>
              </a:rPr>
              <a:t>Energy function </a:t>
            </a:r>
            <a:r>
              <a:rPr lang="en" sz="1700">
                <a:solidFill>
                  <a:schemeClr val="dk2"/>
                </a:solidFill>
              </a:rPr>
              <a:t>is quantitative measure of visual content. </a:t>
            </a:r>
            <a:endParaRPr sz="1700">
              <a:solidFill>
                <a:schemeClr val="dk2"/>
              </a:solidFill>
            </a:endParaRPr>
          </a:p>
          <a:p>
            <a:pPr marL="0" lvl="0" indent="0" algn="just" rtl="0">
              <a:spcBef>
                <a:spcPts val="1200"/>
              </a:spcBef>
              <a:spcAft>
                <a:spcPts val="0"/>
              </a:spcAft>
              <a:buNone/>
            </a:pPr>
            <a:r>
              <a:rPr lang="en" sz="1700">
                <a:solidFill>
                  <a:schemeClr val="dk2"/>
                </a:solidFill>
              </a:rPr>
              <a:t>Although seam carving can support several types of energy functions such as gradient magnitude, entropy, visual salience etc.</a:t>
            </a:r>
            <a:endParaRPr sz="1700">
              <a:solidFill>
                <a:schemeClr val="dk2"/>
              </a:solidFill>
            </a:endParaRPr>
          </a:p>
          <a:p>
            <a:pPr marL="0" lvl="0" indent="0" algn="just" rtl="0">
              <a:spcBef>
                <a:spcPts val="1200"/>
              </a:spcBef>
              <a:spcAft>
                <a:spcPts val="1200"/>
              </a:spcAft>
              <a:buNone/>
            </a:pPr>
            <a:r>
              <a:rPr lang="en" sz="1700">
                <a:solidFill>
                  <a:schemeClr val="dk2"/>
                </a:solidFill>
              </a:rPr>
              <a:t>For now </a:t>
            </a:r>
            <a:r>
              <a:rPr lang="en" sz="1700" b="1">
                <a:solidFill>
                  <a:schemeClr val="dk2"/>
                </a:solidFill>
              </a:rPr>
              <a:t>gradient magnitude</a:t>
            </a:r>
            <a:r>
              <a:rPr lang="en" sz="1700">
                <a:solidFill>
                  <a:schemeClr val="dk2"/>
                </a:solidFill>
              </a:rPr>
              <a:t> has been used which is the most basic one, to find the energy of every pixel.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727650" y="5173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Step 1</a:t>
            </a:r>
            <a:endParaRPr/>
          </a:p>
        </p:txBody>
      </p:sp>
      <p:sp>
        <p:nvSpPr>
          <p:cNvPr id="136" name="Google Shape;136;p21"/>
          <p:cNvSpPr txBox="1">
            <a:spLocks noGrp="1"/>
          </p:cNvSpPr>
          <p:nvPr>
            <p:ph type="body" idx="1"/>
          </p:nvPr>
        </p:nvSpPr>
        <p:spPr>
          <a:xfrm>
            <a:off x="727650" y="1157175"/>
            <a:ext cx="8031600" cy="3986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700">
                <a:solidFill>
                  <a:schemeClr val="dk2"/>
                </a:solidFill>
              </a:rPr>
              <a:t>Step 1:  Assigning energy to every pixel of the image.</a:t>
            </a:r>
            <a:endParaRPr sz="1700">
              <a:solidFill>
                <a:schemeClr val="dk2"/>
              </a:solidFill>
            </a:endParaRPr>
          </a:p>
          <a:p>
            <a:pPr marL="0" lvl="0" indent="0" algn="just" rtl="0">
              <a:spcBef>
                <a:spcPts val="1200"/>
              </a:spcBef>
              <a:spcAft>
                <a:spcPts val="0"/>
              </a:spcAft>
              <a:buNone/>
            </a:pPr>
            <a:r>
              <a:rPr lang="en" sz="1700">
                <a:solidFill>
                  <a:schemeClr val="dk2"/>
                </a:solidFill>
              </a:rPr>
              <a:t>Energy function, e1(I) is defined over the image I as below:</a:t>
            </a:r>
            <a:endParaRPr/>
          </a:p>
          <a:p>
            <a:pPr marL="0" lvl="0" indent="0" algn="just" rtl="0">
              <a:spcBef>
                <a:spcPts val="1200"/>
              </a:spcBef>
              <a:spcAft>
                <a:spcPts val="0"/>
              </a:spcAft>
              <a:buNone/>
            </a:pPr>
            <a:endParaRPr/>
          </a:p>
          <a:p>
            <a:pPr marL="0" lvl="0" indent="0" algn="just" rtl="0">
              <a:lnSpc>
                <a:spcPct val="100000"/>
              </a:lnSpc>
              <a:spcBef>
                <a:spcPts val="1200"/>
              </a:spcBef>
              <a:spcAft>
                <a:spcPts val="0"/>
              </a:spcAft>
              <a:buNone/>
            </a:pPr>
            <a:endParaRPr sz="1700">
              <a:solidFill>
                <a:schemeClr val="dk2"/>
              </a:solidFill>
            </a:endParaRPr>
          </a:p>
          <a:p>
            <a:pPr marL="0" lvl="0" indent="0" algn="just" rtl="0">
              <a:lnSpc>
                <a:spcPct val="100000"/>
              </a:lnSpc>
              <a:spcBef>
                <a:spcPts val="0"/>
              </a:spcBef>
              <a:spcAft>
                <a:spcPts val="0"/>
              </a:spcAft>
              <a:buNone/>
            </a:pPr>
            <a:r>
              <a:rPr lang="en" sz="1700">
                <a:solidFill>
                  <a:schemeClr val="dk2"/>
                </a:solidFill>
              </a:rPr>
              <a:t>Here, I is the image matrix. In simple terms, for each pixel of the image, for every channel (RGB), this equation finds the derivative in the x-axis, finds the derivative in the y-axis and finally sums their absolute value.</a:t>
            </a:r>
            <a:endParaRPr sz="1700">
              <a:solidFill>
                <a:schemeClr val="dk2"/>
              </a:solidFill>
            </a:endParaRPr>
          </a:p>
          <a:p>
            <a:pPr marL="0" lvl="0" indent="0" algn="just" rtl="0">
              <a:lnSpc>
                <a:spcPct val="100000"/>
              </a:lnSpc>
              <a:spcBef>
                <a:spcPts val="0"/>
              </a:spcBef>
              <a:spcAft>
                <a:spcPts val="0"/>
              </a:spcAft>
              <a:buNone/>
            </a:pPr>
            <a:endParaRPr sz="1700">
              <a:solidFill>
                <a:schemeClr val="dk2"/>
              </a:solidFill>
            </a:endParaRPr>
          </a:p>
          <a:p>
            <a:pPr marL="0" lvl="0" indent="0" algn="just" rtl="0">
              <a:lnSpc>
                <a:spcPct val="100000"/>
              </a:lnSpc>
              <a:spcBef>
                <a:spcPts val="0"/>
              </a:spcBef>
              <a:spcAft>
                <a:spcPts val="0"/>
              </a:spcAft>
              <a:buNone/>
            </a:pPr>
            <a:r>
              <a:rPr lang="en" sz="1700">
                <a:solidFill>
                  <a:schemeClr val="dk2"/>
                </a:solidFill>
              </a:rPr>
              <a:t>This gives the energy value to that particular pixel.</a:t>
            </a:r>
            <a:endParaRPr sz="1700">
              <a:solidFill>
                <a:schemeClr val="dk2"/>
              </a:solidFill>
            </a:endParaRPr>
          </a:p>
          <a:p>
            <a:pPr marL="0" lvl="0" indent="0" algn="just" rtl="0">
              <a:lnSpc>
                <a:spcPct val="100000"/>
              </a:lnSpc>
              <a:spcBef>
                <a:spcPts val="0"/>
              </a:spcBef>
              <a:spcAft>
                <a:spcPts val="0"/>
              </a:spcAft>
              <a:buNone/>
            </a:pPr>
            <a:endParaRPr sz="1700">
              <a:solidFill>
                <a:schemeClr val="dk2"/>
              </a:solidFill>
            </a:endParaRPr>
          </a:p>
          <a:p>
            <a:pPr marL="0" lvl="0" indent="0" algn="just" rtl="0">
              <a:lnSpc>
                <a:spcPct val="100000"/>
              </a:lnSpc>
              <a:spcBef>
                <a:spcPts val="0"/>
              </a:spcBef>
              <a:spcAft>
                <a:spcPts val="0"/>
              </a:spcAft>
              <a:buNone/>
            </a:pPr>
            <a:r>
              <a:rPr lang="en" sz="1700">
                <a:solidFill>
                  <a:schemeClr val="dk2"/>
                </a:solidFill>
              </a:rPr>
              <a:t>And, to compute the derivation </a:t>
            </a:r>
            <a:r>
              <a:rPr lang="en" sz="1700" b="1">
                <a:solidFill>
                  <a:schemeClr val="dk2"/>
                </a:solidFill>
              </a:rPr>
              <a:t>Sober filter,</a:t>
            </a:r>
            <a:r>
              <a:rPr lang="en" sz="1700">
                <a:solidFill>
                  <a:schemeClr val="dk2"/>
                </a:solidFill>
              </a:rPr>
              <a:t> a convolutional kernel can be used to run over the image on every channel.</a:t>
            </a:r>
            <a:endParaRPr sz="1700">
              <a:solidFill>
                <a:schemeClr val="dk2"/>
              </a:solidFill>
            </a:endParaRPr>
          </a:p>
        </p:txBody>
      </p:sp>
      <p:pic>
        <p:nvPicPr>
          <p:cNvPr id="137" name="Google Shape;137;p21"/>
          <p:cNvPicPr preferRelativeResize="0"/>
          <p:nvPr/>
        </p:nvPicPr>
        <p:blipFill>
          <a:blip r:embed="rId3">
            <a:alphaModFix/>
          </a:blip>
          <a:stretch>
            <a:fillRect/>
          </a:stretch>
        </p:blipFill>
        <p:spPr>
          <a:xfrm>
            <a:off x="3010275" y="1974075"/>
            <a:ext cx="3123450" cy="83742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1820</Words>
  <Application>Microsoft Macintosh PowerPoint</Application>
  <PresentationFormat>On-screen Show (16:9)</PresentationFormat>
  <Paragraphs>162</Paragraphs>
  <Slides>27</Slides>
  <Notes>27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Lato</vt:lpstr>
      <vt:lpstr>Arial</vt:lpstr>
      <vt:lpstr>Raleway</vt:lpstr>
      <vt:lpstr>Streamline</vt:lpstr>
      <vt:lpstr>Image Compression Using Seam Carving</vt:lpstr>
      <vt:lpstr>Problem Statement</vt:lpstr>
      <vt:lpstr>Solutions?</vt:lpstr>
      <vt:lpstr>Introduction to Seam Carving</vt:lpstr>
      <vt:lpstr>What is a seam?</vt:lpstr>
      <vt:lpstr>Application of Seam Carving</vt:lpstr>
      <vt:lpstr>Approach of Resizing (For Reduction)</vt:lpstr>
      <vt:lpstr>Step 1</vt:lpstr>
      <vt:lpstr>Step 1</vt:lpstr>
      <vt:lpstr>Step 1</vt:lpstr>
      <vt:lpstr>Step 1</vt:lpstr>
      <vt:lpstr>Visualizing the Energy Map</vt:lpstr>
      <vt:lpstr>Visualizing the Energy Map</vt:lpstr>
      <vt:lpstr>Step 2</vt:lpstr>
      <vt:lpstr>Step 2</vt:lpstr>
      <vt:lpstr>Brute Force Approach</vt:lpstr>
      <vt:lpstr>2. Greedy Approach</vt:lpstr>
      <vt:lpstr>3. Dynamic Programming</vt:lpstr>
      <vt:lpstr>Optimal Substructure:</vt:lpstr>
      <vt:lpstr>Overlapping Subproblem:</vt:lpstr>
      <vt:lpstr>Recurrence Relation from the Overlapping Sub-Problem </vt:lpstr>
      <vt:lpstr>Solving the 5*5 energy-map matrix: </vt:lpstr>
      <vt:lpstr>Backtracking</vt:lpstr>
      <vt:lpstr>Backtracking</vt:lpstr>
      <vt:lpstr>Code Snippet to calculate the minimum energy seam</vt:lpstr>
      <vt:lpstr>PowerPoint Presentation</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Compression Using Seam Carving</dc:title>
  <cp:lastModifiedBy>Shreejit Bhattarai</cp:lastModifiedBy>
  <cp:revision>4</cp:revision>
  <dcterms:modified xsi:type="dcterms:W3CDTF">2022-05-21T18:41:59Z</dcterms:modified>
</cp:coreProperties>
</file>